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5.jpg" ContentType="image/jpeg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11" r:id="rId1"/>
    <p:sldMasterId id="2147483825" r:id="rId2"/>
  </p:sldMasterIdLst>
  <p:notesMasterIdLst>
    <p:notesMasterId r:id="rId12"/>
  </p:notesMasterIdLst>
  <p:handoutMasterIdLst>
    <p:handoutMasterId r:id="rId13"/>
  </p:handoutMasterIdLst>
  <p:sldIdLst>
    <p:sldId id="297" r:id="rId3"/>
    <p:sldId id="306" r:id="rId4"/>
    <p:sldId id="258" r:id="rId5"/>
    <p:sldId id="282" r:id="rId6"/>
    <p:sldId id="298" r:id="rId7"/>
    <p:sldId id="333" r:id="rId8"/>
    <p:sldId id="342" r:id="rId9"/>
    <p:sldId id="343" r:id="rId10"/>
    <p:sldId id="344" r:id="rId11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13" userDrawn="1">
          <p15:clr>
            <a:srgbClr val="A4A3A4"/>
          </p15:clr>
        </p15:guide>
        <p15:guide id="2" orient="horz" pos="827" userDrawn="1">
          <p15:clr>
            <a:srgbClr val="A4A3A4"/>
          </p15:clr>
        </p15:guide>
        <p15:guide id="4" pos="14482" userDrawn="1">
          <p15:clr>
            <a:srgbClr val="A4A3A4"/>
          </p15:clr>
        </p15:guide>
        <p15:guide id="5" pos="8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00"/>
    <a:srgbClr val="001D68"/>
    <a:srgbClr val="EBCAB0"/>
    <a:srgbClr val="CE7B39"/>
    <a:srgbClr val="354980"/>
    <a:srgbClr val="DB9E6B"/>
    <a:srgbClr val="B9CDE5"/>
    <a:srgbClr val="000066"/>
    <a:srgbClr val="7E9BC8"/>
    <a:srgbClr val="B6C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6272" autoAdjust="0"/>
  </p:normalViewPr>
  <p:slideViewPr>
    <p:cSldViewPr snapToGrid="0" snapToObjects="1">
      <p:cViewPr varScale="1">
        <p:scale>
          <a:sx n="55" d="100"/>
          <a:sy n="55" d="100"/>
        </p:scale>
        <p:origin x="2952" y="274"/>
      </p:cViewPr>
      <p:guideLst>
        <p:guide orient="horz" pos="7813"/>
        <p:guide orient="horz" pos="827"/>
        <p:guide pos="14482"/>
        <p:guide pos="829"/>
      </p:guideLst>
    </p:cSldViewPr>
  </p:slideViewPr>
  <p:outlineViewPr>
    <p:cViewPr>
      <p:scale>
        <a:sx n="33" d="100"/>
        <a:sy n="33" d="100"/>
      </p:scale>
      <p:origin x="0" y="-27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742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134970470667727E-3"/>
          <c:y val="6.1282619836935899E-2"/>
          <c:w val="0.96356650768415475"/>
          <c:h val="0.85425554254166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السلسلة 1</c:v>
                </c:pt>
              </c:strCache>
            </c:strRef>
          </c:tx>
          <c:spPr>
            <a:solidFill>
              <a:srgbClr val="001D6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BB-4D04-9603-CC91B62158A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BB-4D04-9603-CC91B62158A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6BB-4D04-9603-CC91B62158A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6BB-4D04-9603-CC91B62158A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6BB-4D04-9603-CC91B62158A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F6BB-4D04-9603-CC91B62158A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8C936E7-7143-4DC1-A20F-D51FC5361C4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BB-4D04-9603-CC91B62158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C82AF54-57EA-47AB-85CD-7B349F5C071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BB-4D04-9603-CC91B6215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Helvetica Neue" panose="0200050300000002000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Net Interest Income</c:v>
                </c:pt>
                <c:pt idx="1">
                  <c:v>Other Income</c:v>
                </c:pt>
                <c:pt idx="2">
                  <c:v>Operating Expenses</c:v>
                </c:pt>
                <c:pt idx="3">
                  <c:v>Net Provisions, taxes and NCI</c:v>
                </c:pt>
                <c:pt idx="4">
                  <c:v>Net Profit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28.7</c:v>
                </c:pt>
                <c:pt idx="1">
                  <c:v>12.3</c:v>
                </c:pt>
                <c:pt idx="2" formatCode="0.0">
                  <c:v>16.600000000000001</c:v>
                </c:pt>
                <c:pt idx="3">
                  <c:v>3.3</c:v>
                </c:pt>
                <c:pt idx="4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BB-4D04-9603-CC91B62158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السلسلة 2</c:v>
                </c:pt>
              </c:strCache>
            </c:strRef>
          </c:tx>
          <c:spPr>
            <a:solidFill>
              <a:srgbClr val="FF9A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Helvetica Neue" panose="0200050300000002000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Net Interest Income</c:v>
                </c:pt>
                <c:pt idx="1">
                  <c:v>Other Income</c:v>
                </c:pt>
                <c:pt idx="2">
                  <c:v>Operating Expenses</c:v>
                </c:pt>
                <c:pt idx="3">
                  <c:v>Net Provisions, taxes and NCI</c:v>
                </c:pt>
                <c:pt idx="4">
                  <c:v>Net Profit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5"/>
                <c:pt idx="0" formatCode="General">
                  <c:v>32.200000000000003</c:v>
                </c:pt>
                <c:pt idx="1">
                  <c:v>8</c:v>
                </c:pt>
                <c:pt idx="2">
                  <c:v>16</c:v>
                </c:pt>
                <c:pt idx="3" formatCode="General">
                  <c:v>3.9</c:v>
                </c:pt>
                <c:pt idx="4" formatCode="General">
                  <c:v>20.3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061-44D4-B387-EB3AA7EBD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4955872"/>
        <c:axId val="314955088"/>
      </c:barChart>
      <c:catAx>
        <c:axId val="31495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1D68"/>
                </a:solidFill>
                <a:latin typeface="Helvetica Neue" panose="02000503000000020004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4955088"/>
        <c:crosses val="autoZero"/>
        <c:auto val="1"/>
        <c:lblAlgn val="ctr"/>
        <c:lblOffset val="100"/>
        <c:noMultiLvlLbl val="0"/>
      </c:catAx>
      <c:valAx>
        <c:axId val="314955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14955872"/>
        <c:crosses val="autoZero"/>
        <c:crossBetween val="between"/>
      </c:valAx>
      <c:spPr>
        <a:noFill/>
        <a:ln w="25400">
          <a:noFill/>
        </a:ln>
        <a:effectLst>
          <a:softEdge rad="330200"/>
        </a:effectLst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solidFill>
            <a:srgbClr val="000066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134970470667727E-3"/>
          <c:y val="6.1282619836935899E-2"/>
          <c:w val="0.96356650768415475"/>
          <c:h val="0.85425554254166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31</c:v>
                </c:pt>
              </c:strCache>
            </c:strRef>
          </c:tx>
          <c:spPr>
            <a:solidFill>
              <a:srgbClr val="001D68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BB-4D04-9603-CC91B62158A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BB-4D04-9603-CC91B62158A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6BB-4D04-9603-CC91B62158A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6BB-4D04-9603-CC91B62158A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6BB-4D04-9603-CC91B62158A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F6BB-4D04-9603-CC91B62158A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8C936E7-7143-4DC1-A20F-D51FC5361C41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BB-4D04-9603-CC91B62158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C82AF54-57EA-47AB-85CD-7B349F5C071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BB-4D04-9603-CC91B6215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Helvetica Neue" panose="0200050300000002000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Loans and advances</c:v>
                </c:pt>
                <c:pt idx="1">
                  <c:v>Total Assets</c:v>
                </c:pt>
                <c:pt idx="2">
                  <c:v>Customer deposits</c:v>
                </c:pt>
                <c:pt idx="3">
                  <c:v>Equity attributable to shareholders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1925.9</c:v>
                </c:pt>
                <c:pt idx="1">
                  <c:v>4485.3999999999996</c:v>
                </c:pt>
                <c:pt idx="2">
                  <c:v>2403.1999999999998</c:v>
                </c:pt>
                <c:pt idx="3">
                  <c:v>593.1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BB-4D04-9603-CC91B62158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السلسلة 2</c:v>
                </c:pt>
              </c:strCache>
            </c:strRef>
          </c:tx>
          <c:spPr>
            <a:solidFill>
              <a:srgbClr val="FF9A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Helvetica Neue" panose="0200050300000002000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Loans and advances</c:v>
                </c:pt>
                <c:pt idx="1">
                  <c:v>Total Assets</c:v>
                </c:pt>
                <c:pt idx="2">
                  <c:v>Customer deposits</c:v>
                </c:pt>
                <c:pt idx="3">
                  <c:v>Equity attributable to shareholders</c:v>
                </c:pt>
              </c:strCache>
            </c:strRef>
          </c:cat>
          <c:val>
            <c:numRef>
              <c:f>Sheet1!$C$2:$C$5</c:f>
              <c:numCache>
                <c:formatCode>_(* #,##0_);_(* \(#,##0\);_(* "-"??_);_(@_)</c:formatCode>
                <c:ptCount val="4"/>
                <c:pt idx="0">
                  <c:v>1794.1</c:v>
                </c:pt>
                <c:pt idx="1">
                  <c:v>4192.6000000000004</c:v>
                </c:pt>
                <c:pt idx="2">
                  <c:v>2411.3000000000002</c:v>
                </c:pt>
                <c:pt idx="3">
                  <c:v>620.79999999999995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061-44D4-B387-EB3AA7EBD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4955872"/>
        <c:axId val="314955088"/>
      </c:barChart>
      <c:catAx>
        <c:axId val="31495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001D68"/>
                </a:solidFill>
                <a:latin typeface="Helvetica Neue" panose="02000503000000020004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14955088"/>
        <c:crosses val="autoZero"/>
        <c:auto val="1"/>
        <c:lblAlgn val="ctr"/>
        <c:lblOffset val="100"/>
        <c:noMultiLvlLbl val="0"/>
      </c:catAx>
      <c:valAx>
        <c:axId val="314955088"/>
        <c:scaling>
          <c:orientation val="minMax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314955872"/>
        <c:crosses val="autoZero"/>
        <c:crossBetween val="between"/>
      </c:valAx>
      <c:spPr>
        <a:noFill/>
        <a:ln w="25400">
          <a:noFill/>
        </a:ln>
        <a:effectLst>
          <a:softEdge rad="330200"/>
        </a:effectLst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>
          <a:solidFill>
            <a:srgbClr val="000066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908CAB-18D1-4856-A43D-D6B68E51C1A9}" type="datetimeFigureOut">
              <a:rPr lang="ru-RU"/>
              <a:pPr>
                <a:defRPr/>
              </a:pPr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5EAE6DB-E82E-4377-AE0F-D0B3BE59AD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744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A49E4EC9-73E2-4694-B0B4-8400B1233370}" type="datetimeFigureOut">
              <a:rPr lang="en-US"/>
              <a:pPr>
                <a:defRPr/>
              </a:pPr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E03A06C9-5463-4157-95AD-15011390AC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17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8929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51DEC-B249-9E45-B254-96B659AD20BD}" type="slidenum">
              <a:rPr kumimoji="0" lang="en-BH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BH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782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35D79-F54F-FD58-67A0-40E8A6FA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57C8E-B1B4-710B-9E4D-4A01214C5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9D030-3576-F49C-E4BA-B366ED175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0DBD-D3FE-8277-DCAC-C63F76970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51DEC-B249-9E45-B254-96B659AD20BD}" type="slidenum">
              <a:rPr lang="en-BH" smtClean="0"/>
              <a:t>4</a:t>
            </a:fld>
            <a:endParaRPr lang="en-BH"/>
          </a:p>
        </p:txBody>
      </p:sp>
    </p:spTree>
    <p:extLst>
      <p:ext uri="{BB962C8B-B14F-4D97-AF65-F5344CB8AC3E}">
        <p14:creationId xmlns:p14="http://schemas.microsoft.com/office/powerpoint/2010/main" val="390432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2F08-E5DB-4B97-7931-88384696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5AE69-3B95-2DE8-D0EA-662562E3F3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D573A-BA94-1AE8-7B77-D92B928CD2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C3B9A-596A-BCF2-1CFD-D65CAB691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063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4038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627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8071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F2DD2-EB93-4593-A450-48D73ED91D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18104"/>
      </p:ext>
    </p:extLst>
  </p:cSld>
  <p:clrMapOvr>
    <a:masterClrMapping/>
  </p:clrMapOvr>
  <p:transition spd="slow" advClick="0" advTm="1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DA4D8FD-F903-4249-8129-4953B2A995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772103" y="1375192"/>
            <a:ext cx="10218073" cy="5513973"/>
          </a:xfrm>
          <a:custGeom>
            <a:avLst/>
            <a:gdLst>
              <a:gd name="connsiteX0" fmla="*/ 0 w 10218073"/>
              <a:gd name="connsiteY0" fmla="*/ 0 h 5513973"/>
              <a:gd name="connsiteX1" fmla="*/ 10218073 w 10218073"/>
              <a:gd name="connsiteY1" fmla="*/ 0 h 5513973"/>
              <a:gd name="connsiteX2" fmla="*/ 10218073 w 10218073"/>
              <a:gd name="connsiteY2" fmla="*/ 5513973 h 5513973"/>
              <a:gd name="connsiteX3" fmla="*/ 0 w 10218073"/>
              <a:gd name="connsiteY3" fmla="*/ 5513973 h 55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8073" h="5513973">
                <a:moveTo>
                  <a:pt x="0" y="0"/>
                </a:moveTo>
                <a:lnTo>
                  <a:pt x="10218073" y="0"/>
                </a:lnTo>
                <a:lnTo>
                  <a:pt x="10218073" y="5513973"/>
                </a:lnTo>
                <a:lnTo>
                  <a:pt x="0" y="55139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83DEE-8919-47A4-93BD-0B62B15026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772103" y="6889165"/>
            <a:ext cx="10218073" cy="5513973"/>
          </a:xfrm>
          <a:custGeom>
            <a:avLst/>
            <a:gdLst>
              <a:gd name="connsiteX0" fmla="*/ 0 w 10218073"/>
              <a:gd name="connsiteY0" fmla="*/ 0 h 5513973"/>
              <a:gd name="connsiteX1" fmla="*/ 10218073 w 10218073"/>
              <a:gd name="connsiteY1" fmla="*/ 0 h 5513973"/>
              <a:gd name="connsiteX2" fmla="*/ 10218073 w 10218073"/>
              <a:gd name="connsiteY2" fmla="*/ 5513973 h 5513973"/>
              <a:gd name="connsiteX3" fmla="*/ 0 w 10218073"/>
              <a:gd name="connsiteY3" fmla="*/ 5513973 h 55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8073" h="5513973">
                <a:moveTo>
                  <a:pt x="0" y="0"/>
                </a:moveTo>
                <a:lnTo>
                  <a:pt x="10218073" y="0"/>
                </a:lnTo>
                <a:lnTo>
                  <a:pt x="10218073" y="5513973"/>
                </a:lnTo>
                <a:lnTo>
                  <a:pt x="0" y="55139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314044546"/>
      </p:ext>
    </p:extLst>
  </p:cSld>
  <p:clrMapOvr>
    <a:masterClrMapping/>
  </p:clrMapOvr>
  <p:transition spd="slow" advClick="0" advTm="100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B24D527-5086-44B2-AA8B-CD47F23427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26814" y="1"/>
            <a:ext cx="1425083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09458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EACE0A1-21E7-44B5-83CC-859CB9BDF2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6037" y="6105577"/>
            <a:ext cx="21674137" cy="62644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801880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BACA4D-C8B4-40DA-B3A4-96B8729C0B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6858000"/>
            <a:ext cx="24377648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86889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EEA9521-92F8-4D41-BC77-89C22073F0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01667" y="3421622"/>
            <a:ext cx="4723576" cy="4723576"/>
          </a:xfrm>
          <a:custGeom>
            <a:avLst/>
            <a:gdLst>
              <a:gd name="connsiteX0" fmla="*/ 2361788 w 4723576"/>
              <a:gd name="connsiteY0" fmla="*/ 0 h 4723576"/>
              <a:gd name="connsiteX1" fmla="*/ 4723576 w 4723576"/>
              <a:gd name="connsiteY1" fmla="*/ 2361788 h 4723576"/>
              <a:gd name="connsiteX2" fmla="*/ 2361788 w 4723576"/>
              <a:gd name="connsiteY2" fmla="*/ 4723576 h 4723576"/>
              <a:gd name="connsiteX3" fmla="*/ 0 w 4723576"/>
              <a:gd name="connsiteY3" fmla="*/ 2361788 h 4723576"/>
              <a:gd name="connsiteX4" fmla="*/ 2361788 w 4723576"/>
              <a:gd name="connsiteY4" fmla="*/ 0 h 472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576" h="4723576">
                <a:moveTo>
                  <a:pt x="2361788" y="0"/>
                </a:moveTo>
                <a:cubicBezTo>
                  <a:pt x="3666167" y="0"/>
                  <a:pt x="4723576" y="1057409"/>
                  <a:pt x="4723576" y="2361788"/>
                </a:cubicBezTo>
                <a:cubicBezTo>
                  <a:pt x="4723576" y="3666167"/>
                  <a:pt x="3666167" y="4723576"/>
                  <a:pt x="2361788" y="4723576"/>
                </a:cubicBezTo>
                <a:cubicBezTo>
                  <a:pt x="1057409" y="4723576"/>
                  <a:pt x="0" y="3666167"/>
                  <a:pt x="0" y="2361788"/>
                </a:cubicBezTo>
                <a:cubicBezTo>
                  <a:pt x="0" y="1057409"/>
                  <a:pt x="1057409" y="0"/>
                  <a:pt x="23617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46C817-0C54-40A5-952D-48151BA1DE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40653" y="3421622"/>
            <a:ext cx="4723576" cy="4723576"/>
          </a:xfrm>
          <a:custGeom>
            <a:avLst/>
            <a:gdLst>
              <a:gd name="connsiteX0" fmla="*/ 2361788 w 4723576"/>
              <a:gd name="connsiteY0" fmla="*/ 0 h 4723576"/>
              <a:gd name="connsiteX1" fmla="*/ 4723576 w 4723576"/>
              <a:gd name="connsiteY1" fmla="*/ 2361788 h 4723576"/>
              <a:gd name="connsiteX2" fmla="*/ 2361788 w 4723576"/>
              <a:gd name="connsiteY2" fmla="*/ 4723576 h 4723576"/>
              <a:gd name="connsiteX3" fmla="*/ 0 w 4723576"/>
              <a:gd name="connsiteY3" fmla="*/ 2361788 h 4723576"/>
              <a:gd name="connsiteX4" fmla="*/ 2361788 w 4723576"/>
              <a:gd name="connsiteY4" fmla="*/ 0 h 472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576" h="4723576">
                <a:moveTo>
                  <a:pt x="2361788" y="0"/>
                </a:moveTo>
                <a:cubicBezTo>
                  <a:pt x="3666167" y="0"/>
                  <a:pt x="4723576" y="1057409"/>
                  <a:pt x="4723576" y="2361788"/>
                </a:cubicBezTo>
                <a:cubicBezTo>
                  <a:pt x="4723576" y="3666167"/>
                  <a:pt x="3666167" y="4723576"/>
                  <a:pt x="2361788" y="4723576"/>
                </a:cubicBezTo>
                <a:cubicBezTo>
                  <a:pt x="1057409" y="4723576"/>
                  <a:pt x="0" y="3666167"/>
                  <a:pt x="0" y="2361788"/>
                </a:cubicBezTo>
                <a:cubicBezTo>
                  <a:pt x="0" y="1057409"/>
                  <a:pt x="1057409" y="0"/>
                  <a:pt x="23617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D0463D9-5748-479A-AAE3-F621AEA5D8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290540" y="3421622"/>
            <a:ext cx="4723576" cy="4723576"/>
          </a:xfrm>
          <a:custGeom>
            <a:avLst/>
            <a:gdLst>
              <a:gd name="connsiteX0" fmla="*/ 2361788 w 4723576"/>
              <a:gd name="connsiteY0" fmla="*/ 0 h 4723576"/>
              <a:gd name="connsiteX1" fmla="*/ 4723576 w 4723576"/>
              <a:gd name="connsiteY1" fmla="*/ 2361788 h 4723576"/>
              <a:gd name="connsiteX2" fmla="*/ 2361788 w 4723576"/>
              <a:gd name="connsiteY2" fmla="*/ 4723576 h 4723576"/>
              <a:gd name="connsiteX3" fmla="*/ 0 w 4723576"/>
              <a:gd name="connsiteY3" fmla="*/ 2361788 h 4723576"/>
              <a:gd name="connsiteX4" fmla="*/ 2361788 w 4723576"/>
              <a:gd name="connsiteY4" fmla="*/ 0 h 472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576" h="4723576">
                <a:moveTo>
                  <a:pt x="2361788" y="0"/>
                </a:moveTo>
                <a:cubicBezTo>
                  <a:pt x="3666168" y="0"/>
                  <a:pt x="4723576" y="1057409"/>
                  <a:pt x="4723576" y="2361788"/>
                </a:cubicBezTo>
                <a:cubicBezTo>
                  <a:pt x="4723576" y="3666167"/>
                  <a:pt x="3666168" y="4723576"/>
                  <a:pt x="2361788" y="4723576"/>
                </a:cubicBezTo>
                <a:cubicBezTo>
                  <a:pt x="1057410" y="4723576"/>
                  <a:pt x="0" y="3666167"/>
                  <a:pt x="0" y="2361788"/>
                </a:cubicBezTo>
                <a:cubicBezTo>
                  <a:pt x="0" y="1057409"/>
                  <a:pt x="1057410" y="0"/>
                  <a:pt x="236178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01502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58F8A5-A9C9-4A4D-96B8-E0FE58AE09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605171" y="4100052"/>
            <a:ext cx="11772478" cy="96159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867093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6E6B1F-5693-431F-90ED-1AF1D2C916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6037" y="0"/>
            <a:ext cx="21674135" cy="8141110"/>
          </a:xfrm>
          <a:custGeom>
            <a:avLst/>
            <a:gdLst>
              <a:gd name="connsiteX0" fmla="*/ 0 w 21674135"/>
              <a:gd name="connsiteY0" fmla="*/ 0 h 8141110"/>
              <a:gd name="connsiteX1" fmla="*/ 21674135 w 21674135"/>
              <a:gd name="connsiteY1" fmla="*/ 0 h 8141110"/>
              <a:gd name="connsiteX2" fmla="*/ 21674135 w 21674135"/>
              <a:gd name="connsiteY2" fmla="*/ 8141110 h 8141110"/>
              <a:gd name="connsiteX3" fmla="*/ 0 w 21674135"/>
              <a:gd name="connsiteY3" fmla="*/ 8141110 h 814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74135" h="8141110">
                <a:moveTo>
                  <a:pt x="0" y="0"/>
                </a:moveTo>
                <a:lnTo>
                  <a:pt x="21674135" y="0"/>
                </a:lnTo>
                <a:lnTo>
                  <a:pt x="21674135" y="8141110"/>
                </a:lnTo>
                <a:lnTo>
                  <a:pt x="0" y="81411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39372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5390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2A5EC0-8489-4B72-877D-9F6BB7C737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280206" y="2226156"/>
            <a:ext cx="8612138" cy="8612139"/>
          </a:xfrm>
          <a:custGeom>
            <a:avLst/>
            <a:gdLst>
              <a:gd name="connsiteX0" fmla="*/ 4306070 w 8612138"/>
              <a:gd name="connsiteY0" fmla="*/ 0 h 8612139"/>
              <a:gd name="connsiteX1" fmla="*/ 8612138 w 8612138"/>
              <a:gd name="connsiteY1" fmla="*/ 4306070 h 8612139"/>
              <a:gd name="connsiteX2" fmla="*/ 4306070 w 8612138"/>
              <a:gd name="connsiteY2" fmla="*/ 8612139 h 8612139"/>
              <a:gd name="connsiteX3" fmla="*/ 0 w 8612138"/>
              <a:gd name="connsiteY3" fmla="*/ 4306070 h 8612139"/>
              <a:gd name="connsiteX4" fmla="*/ 4306070 w 8612138"/>
              <a:gd name="connsiteY4" fmla="*/ 0 h 861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2138" h="8612139">
                <a:moveTo>
                  <a:pt x="4306070" y="0"/>
                </a:moveTo>
                <a:cubicBezTo>
                  <a:pt x="6684246" y="0"/>
                  <a:pt x="8612138" y="1927894"/>
                  <a:pt x="8612138" y="4306070"/>
                </a:cubicBezTo>
                <a:cubicBezTo>
                  <a:pt x="8612138" y="6684245"/>
                  <a:pt x="6684246" y="8612139"/>
                  <a:pt x="4306070" y="8612139"/>
                </a:cubicBezTo>
                <a:cubicBezTo>
                  <a:pt x="1927894" y="8612139"/>
                  <a:pt x="0" y="6684245"/>
                  <a:pt x="0" y="4306070"/>
                </a:cubicBezTo>
                <a:cubicBezTo>
                  <a:pt x="0" y="1927894"/>
                  <a:pt x="1927894" y="0"/>
                  <a:pt x="430607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782674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1E3C0C6-EAD1-48CB-A493-4C5FA90A52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12334" y="-1"/>
            <a:ext cx="7065316" cy="13715999"/>
          </a:xfrm>
          <a:custGeom>
            <a:avLst/>
            <a:gdLst>
              <a:gd name="connsiteX0" fmla="*/ 0 w 21674135"/>
              <a:gd name="connsiteY0" fmla="*/ 0 h 8141110"/>
              <a:gd name="connsiteX1" fmla="*/ 21674135 w 21674135"/>
              <a:gd name="connsiteY1" fmla="*/ 0 h 8141110"/>
              <a:gd name="connsiteX2" fmla="*/ 21674135 w 21674135"/>
              <a:gd name="connsiteY2" fmla="*/ 8141110 h 8141110"/>
              <a:gd name="connsiteX3" fmla="*/ 0 w 21674135"/>
              <a:gd name="connsiteY3" fmla="*/ 8141110 h 814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74135" h="8141110">
                <a:moveTo>
                  <a:pt x="0" y="0"/>
                </a:moveTo>
                <a:lnTo>
                  <a:pt x="21674135" y="0"/>
                </a:lnTo>
                <a:lnTo>
                  <a:pt x="21674135" y="8141110"/>
                </a:lnTo>
                <a:lnTo>
                  <a:pt x="0" y="81411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563131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566E94-94D9-40EC-9C03-4D958AC23D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90593" y="3539614"/>
            <a:ext cx="8837713" cy="10176384"/>
          </a:xfrm>
          <a:custGeom>
            <a:avLst/>
            <a:gdLst>
              <a:gd name="connsiteX0" fmla="*/ 0 w 21674135"/>
              <a:gd name="connsiteY0" fmla="*/ 0 h 8141110"/>
              <a:gd name="connsiteX1" fmla="*/ 21674135 w 21674135"/>
              <a:gd name="connsiteY1" fmla="*/ 0 h 8141110"/>
              <a:gd name="connsiteX2" fmla="*/ 21674135 w 21674135"/>
              <a:gd name="connsiteY2" fmla="*/ 8141110 h 8141110"/>
              <a:gd name="connsiteX3" fmla="*/ 0 w 21674135"/>
              <a:gd name="connsiteY3" fmla="*/ 8141110 h 814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74135" h="8141110">
                <a:moveTo>
                  <a:pt x="0" y="0"/>
                </a:moveTo>
                <a:lnTo>
                  <a:pt x="21674135" y="0"/>
                </a:lnTo>
                <a:lnTo>
                  <a:pt x="21674135" y="8141110"/>
                </a:lnTo>
                <a:lnTo>
                  <a:pt x="0" y="81411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409963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D52F59A-ED5B-4F1C-A645-EE758DCD00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188835" y="1"/>
            <a:ext cx="6959500" cy="1371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847599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F02DAC6-796B-411E-B236-0C7556624D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8773856" cy="62140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047918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BE99A-A3DE-4B4F-9AC3-F187F069BD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77650" cy="19478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228537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AEE166D-37B8-4FB0-83F9-247E41F235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349374"/>
            <a:ext cx="6055841" cy="5508625"/>
          </a:xfrm>
          <a:custGeom>
            <a:avLst/>
            <a:gdLst>
              <a:gd name="connsiteX0" fmla="*/ 0 w 7084154"/>
              <a:gd name="connsiteY0" fmla="*/ 0 h 5338405"/>
              <a:gd name="connsiteX1" fmla="*/ 7084154 w 7084154"/>
              <a:gd name="connsiteY1" fmla="*/ 0 h 5338405"/>
              <a:gd name="connsiteX2" fmla="*/ 7084154 w 7084154"/>
              <a:gd name="connsiteY2" fmla="*/ 5338405 h 5338405"/>
              <a:gd name="connsiteX3" fmla="*/ 0 w 7084154"/>
              <a:gd name="connsiteY3" fmla="*/ 5338405 h 533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154" h="5338405">
                <a:moveTo>
                  <a:pt x="0" y="0"/>
                </a:moveTo>
                <a:lnTo>
                  <a:pt x="7084154" y="0"/>
                </a:lnTo>
                <a:lnTo>
                  <a:pt x="7084154" y="5338405"/>
                </a:lnTo>
                <a:lnTo>
                  <a:pt x="0" y="5338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22CA2-7C0E-4CD0-B960-E7677BDFD5A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55842" y="1349374"/>
            <a:ext cx="6132984" cy="5508625"/>
          </a:xfrm>
          <a:custGeom>
            <a:avLst/>
            <a:gdLst>
              <a:gd name="connsiteX0" fmla="*/ 0 w 7084154"/>
              <a:gd name="connsiteY0" fmla="*/ 0 h 5338405"/>
              <a:gd name="connsiteX1" fmla="*/ 7084154 w 7084154"/>
              <a:gd name="connsiteY1" fmla="*/ 0 h 5338405"/>
              <a:gd name="connsiteX2" fmla="*/ 7084154 w 7084154"/>
              <a:gd name="connsiteY2" fmla="*/ 5338405 h 5338405"/>
              <a:gd name="connsiteX3" fmla="*/ 0 w 7084154"/>
              <a:gd name="connsiteY3" fmla="*/ 5338405 h 533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154" h="5338405">
                <a:moveTo>
                  <a:pt x="0" y="0"/>
                </a:moveTo>
                <a:lnTo>
                  <a:pt x="7084154" y="0"/>
                </a:lnTo>
                <a:lnTo>
                  <a:pt x="7084154" y="5338405"/>
                </a:lnTo>
                <a:lnTo>
                  <a:pt x="0" y="5338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92F7CD-24C1-4FE8-A249-C35B42C685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188826" y="1349374"/>
            <a:ext cx="6132984" cy="5508625"/>
          </a:xfrm>
          <a:custGeom>
            <a:avLst/>
            <a:gdLst>
              <a:gd name="connsiteX0" fmla="*/ 0 w 7084154"/>
              <a:gd name="connsiteY0" fmla="*/ 0 h 5338405"/>
              <a:gd name="connsiteX1" fmla="*/ 7084154 w 7084154"/>
              <a:gd name="connsiteY1" fmla="*/ 0 h 5338405"/>
              <a:gd name="connsiteX2" fmla="*/ 7084154 w 7084154"/>
              <a:gd name="connsiteY2" fmla="*/ 5338405 h 5338405"/>
              <a:gd name="connsiteX3" fmla="*/ 0 w 7084154"/>
              <a:gd name="connsiteY3" fmla="*/ 5338405 h 533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154" h="5338405">
                <a:moveTo>
                  <a:pt x="0" y="0"/>
                </a:moveTo>
                <a:lnTo>
                  <a:pt x="7084154" y="0"/>
                </a:lnTo>
                <a:lnTo>
                  <a:pt x="7084154" y="5338405"/>
                </a:lnTo>
                <a:lnTo>
                  <a:pt x="0" y="5338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550673-6DAE-41D2-8B7B-A81952C4E0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21809" y="1349374"/>
            <a:ext cx="6055841" cy="5508625"/>
          </a:xfrm>
          <a:custGeom>
            <a:avLst/>
            <a:gdLst>
              <a:gd name="connsiteX0" fmla="*/ 0 w 7084154"/>
              <a:gd name="connsiteY0" fmla="*/ 0 h 5338405"/>
              <a:gd name="connsiteX1" fmla="*/ 7084154 w 7084154"/>
              <a:gd name="connsiteY1" fmla="*/ 0 h 5338405"/>
              <a:gd name="connsiteX2" fmla="*/ 7084154 w 7084154"/>
              <a:gd name="connsiteY2" fmla="*/ 5338405 h 5338405"/>
              <a:gd name="connsiteX3" fmla="*/ 0 w 7084154"/>
              <a:gd name="connsiteY3" fmla="*/ 5338405 h 533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154" h="5338405">
                <a:moveTo>
                  <a:pt x="0" y="0"/>
                </a:moveTo>
                <a:lnTo>
                  <a:pt x="7084154" y="0"/>
                </a:lnTo>
                <a:lnTo>
                  <a:pt x="7084154" y="5338405"/>
                </a:lnTo>
                <a:lnTo>
                  <a:pt x="0" y="53384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280241868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64CCBA-84B5-4FFF-BAF7-1A77060A8D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638214" y="2390905"/>
            <a:ext cx="4133230" cy="4133230"/>
          </a:xfrm>
          <a:custGeom>
            <a:avLst/>
            <a:gdLst>
              <a:gd name="connsiteX0" fmla="*/ 2066614 w 4133230"/>
              <a:gd name="connsiteY0" fmla="*/ 0 h 4133230"/>
              <a:gd name="connsiteX1" fmla="*/ 4133230 w 4133230"/>
              <a:gd name="connsiteY1" fmla="*/ 2066615 h 4133230"/>
              <a:gd name="connsiteX2" fmla="*/ 2066614 w 4133230"/>
              <a:gd name="connsiteY2" fmla="*/ 4133230 h 4133230"/>
              <a:gd name="connsiteX3" fmla="*/ 0 w 4133230"/>
              <a:gd name="connsiteY3" fmla="*/ 2066615 h 4133230"/>
              <a:gd name="connsiteX4" fmla="*/ 2066614 w 4133230"/>
              <a:gd name="connsiteY4" fmla="*/ 0 h 413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230" h="4133230">
                <a:moveTo>
                  <a:pt x="2066614" y="0"/>
                </a:moveTo>
                <a:cubicBezTo>
                  <a:pt x="3207974" y="0"/>
                  <a:pt x="4133230" y="925255"/>
                  <a:pt x="4133230" y="2066615"/>
                </a:cubicBezTo>
                <a:cubicBezTo>
                  <a:pt x="4133230" y="3207975"/>
                  <a:pt x="3207974" y="4133230"/>
                  <a:pt x="2066614" y="4133230"/>
                </a:cubicBezTo>
                <a:cubicBezTo>
                  <a:pt x="925254" y="4133230"/>
                  <a:pt x="0" y="3207975"/>
                  <a:pt x="0" y="2066615"/>
                </a:cubicBezTo>
                <a:cubicBezTo>
                  <a:pt x="0" y="925255"/>
                  <a:pt x="925254" y="0"/>
                  <a:pt x="206661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548693780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3D35FC-18F5-49C4-B6DB-36074E4E692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441565" y="6204354"/>
            <a:ext cx="12185944" cy="6184292"/>
          </a:xfrm>
          <a:custGeom>
            <a:avLst/>
            <a:gdLst>
              <a:gd name="connsiteX0" fmla="*/ 0 w 12185944"/>
              <a:gd name="connsiteY0" fmla="*/ 0 h 5583049"/>
              <a:gd name="connsiteX1" fmla="*/ 12185944 w 12185944"/>
              <a:gd name="connsiteY1" fmla="*/ 0 h 5583049"/>
              <a:gd name="connsiteX2" fmla="*/ 12185944 w 12185944"/>
              <a:gd name="connsiteY2" fmla="*/ 5583049 h 5583049"/>
              <a:gd name="connsiteX3" fmla="*/ 0 w 12185944"/>
              <a:gd name="connsiteY3" fmla="*/ 5583049 h 558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944" h="5583049">
                <a:moveTo>
                  <a:pt x="0" y="0"/>
                </a:moveTo>
                <a:lnTo>
                  <a:pt x="12185944" y="0"/>
                </a:lnTo>
                <a:lnTo>
                  <a:pt x="12185944" y="5583049"/>
                </a:lnTo>
                <a:lnTo>
                  <a:pt x="0" y="55830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841126753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61EAF3-1E10-4527-9EBD-745F04620B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" y="0"/>
            <a:ext cx="10713495" cy="13716000"/>
          </a:xfrm>
          <a:custGeom>
            <a:avLst/>
            <a:gdLst>
              <a:gd name="connsiteX0" fmla="*/ 0 w 12185944"/>
              <a:gd name="connsiteY0" fmla="*/ 0 h 5583049"/>
              <a:gd name="connsiteX1" fmla="*/ 12185944 w 12185944"/>
              <a:gd name="connsiteY1" fmla="*/ 0 h 5583049"/>
              <a:gd name="connsiteX2" fmla="*/ 12185944 w 12185944"/>
              <a:gd name="connsiteY2" fmla="*/ 5583049 h 5583049"/>
              <a:gd name="connsiteX3" fmla="*/ 0 w 12185944"/>
              <a:gd name="connsiteY3" fmla="*/ 5583049 h 558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944" h="5583049">
                <a:moveTo>
                  <a:pt x="0" y="0"/>
                </a:moveTo>
                <a:lnTo>
                  <a:pt x="12185944" y="0"/>
                </a:lnTo>
                <a:lnTo>
                  <a:pt x="12185944" y="5583049"/>
                </a:lnTo>
                <a:lnTo>
                  <a:pt x="0" y="55830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991138200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7009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8676903-D7FA-46A8-BB7E-398142DBCE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549078" y="0"/>
            <a:ext cx="8406580" cy="13716000"/>
          </a:xfrm>
          <a:custGeom>
            <a:avLst/>
            <a:gdLst>
              <a:gd name="connsiteX0" fmla="*/ 0 w 8406580"/>
              <a:gd name="connsiteY0" fmla="*/ 0 h 13716000"/>
              <a:gd name="connsiteX1" fmla="*/ 8406580 w 8406580"/>
              <a:gd name="connsiteY1" fmla="*/ 0 h 13716000"/>
              <a:gd name="connsiteX2" fmla="*/ 8406580 w 8406580"/>
              <a:gd name="connsiteY2" fmla="*/ 13716000 h 13716000"/>
              <a:gd name="connsiteX3" fmla="*/ 0 w 840658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06580" h="13716000">
                <a:moveTo>
                  <a:pt x="0" y="0"/>
                </a:moveTo>
                <a:lnTo>
                  <a:pt x="8406580" y="0"/>
                </a:lnTo>
                <a:lnTo>
                  <a:pt x="840658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26193597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BC98A56-2E87-4CEA-A6D9-BDFB3D466C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5535" y="5958348"/>
            <a:ext cx="13520839" cy="7757652"/>
          </a:xfrm>
          <a:custGeom>
            <a:avLst/>
            <a:gdLst>
              <a:gd name="connsiteX0" fmla="*/ 0 w 6845677"/>
              <a:gd name="connsiteY0" fmla="*/ 0 h 6636774"/>
              <a:gd name="connsiteX1" fmla="*/ 6845677 w 6845677"/>
              <a:gd name="connsiteY1" fmla="*/ 0 h 6636774"/>
              <a:gd name="connsiteX2" fmla="*/ 6845677 w 6845677"/>
              <a:gd name="connsiteY2" fmla="*/ 6636774 h 6636774"/>
              <a:gd name="connsiteX3" fmla="*/ 0 w 6845677"/>
              <a:gd name="connsiteY3" fmla="*/ 6636774 h 663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5677" h="6636774">
                <a:moveTo>
                  <a:pt x="0" y="0"/>
                </a:moveTo>
                <a:lnTo>
                  <a:pt x="6845677" y="0"/>
                </a:lnTo>
                <a:lnTo>
                  <a:pt x="6845677" y="6636774"/>
                </a:lnTo>
                <a:lnTo>
                  <a:pt x="0" y="66367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7234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78D14F-66BF-436C-908D-F1AC622D0B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4760945" cy="9704438"/>
          </a:xfrm>
          <a:custGeom>
            <a:avLst/>
            <a:gdLst>
              <a:gd name="connsiteX0" fmla="*/ 0 w 14760945"/>
              <a:gd name="connsiteY0" fmla="*/ 0 h 9704438"/>
              <a:gd name="connsiteX1" fmla="*/ 14760945 w 14760945"/>
              <a:gd name="connsiteY1" fmla="*/ 0 h 9704438"/>
              <a:gd name="connsiteX2" fmla="*/ 14760945 w 14760945"/>
              <a:gd name="connsiteY2" fmla="*/ 9704438 h 9704438"/>
              <a:gd name="connsiteX3" fmla="*/ 8268923 w 14760945"/>
              <a:gd name="connsiteY3" fmla="*/ 9704438 h 9704438"/>
              <a:gd name="connsiteX4" fmla="*/ 1865656 w 14760945"/>
              <a:gd name="connsiteY4" fmla="*/ 9704438 h 9704438"/>
              <a:gd name="connsiteX5" fmla="*/ 0 w 14760945"/>
              <a:gd name="connsiteY5" fmla="*/ 9704438 h 97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0945" h="9704438">
                <a:moveTo>
                  <a:pt x="0" y="0"/>
                </a:moveTo>
                <a:lnTo>
                  <a:pt x="14760945" y="0"/>
                </a:lnTo>
                <a:lnTo>
                  <a:pt x="14760945" y="9704438"/>
                </a:lnTo>
                <a:lnTo>
                  <a:pt x="8268923" y="9704438"/>
                </a:lnTo>
                <a:lnTo>
                  <a:pt x="1865656" y="9704438"/>
                </a:lnTo>
                <a:lnTo>
                  <a:pt x="0" y="970443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14639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7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78A7B964-0B05-4950-A915-B423CBA07D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24377649" cy="6858000"/>
          </a:xfrm>
          <a:custGeom>
            <a:avLst/>
            <a:gdLst>
              <a:gd name="connsiteX0" fmla="*/ 0 w 6156973"/>
              <a:gd name="connsiteY0" fmla="*/ 0 h 5530171"/>
              <a:gd name="connsiteX1" fmla="*/ 6156973 w 6156973"/>
              <a:gd name="connsiteY1" fmla="*/ 0 h 5530171"/>
              <a:gd name="connsiteX2" fmla="*/ 6156973 w 6156973"/>
              <a:gd name="connsiteY2" fmla="*/ 5530171 h 5530171"/>
              <a:gd name="connsiteX3" fmla="*/ 0 w 6156973"/>
              <a:gd name="connsiteY3" fmla="*/ 5530171 h 55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6973" h="5530171">
                <a:moveTo>
                  <a:pt x="0" y="0"/>
                </a:moveTo>
                <a:lnTo>
                  <a:pt x="6156973" y="0"/>
                </a:lnTo>
                <a:lnTo>
                  <a:pt x="6156973" y="5530171"/>
                </a:lnTo>
                <a:lnTo>
                  <a:pt x="0" y="55301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556473761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CC7096EE-C1A8-40B2-BCD4-8CE9E18977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686503" y="0"/>
            <a:ext cx="9301544" cy="13715999"/>
          </a:xfrm>
          <a:custGeom>
            <a:avLst/>
            <a:gdLst>
              <a:gd name="connsiteX0" fmla="*/ 0 w 6156973"/>
              <a:gd name="connsiteY0" fmla="*/ 0 h 5530171"/>
              <a:gd name="connsiteX1" fmla="*/ 6156973 w 6156973"/>
              <a:gd name="connsiteY1" fmla="*/ 0 h 5530171"/>
              <a:gd name="connsiteX2" fmla="*/ 6156973 w 6156973"/>
              <a:gd name="connsiteY2" fmla="*/ 5530171 h 5530171"/>
              <a:gd name="connsiteX3" fmla="*/ 0 w 6156973"/>
              <a:gd name="connsiteY3" fmla="*/ 5530171 h 55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6973" h="5530171">
                <a:moveTo>
                  <a:pt x="0" y="0"/>
                </a:moveTo>
                <a:lnTo>
                  <a:pt x="6156973" y="0"/>
                </a:lnTo>
                <a:lnTo>
                  <a:pt x="6156973" y="5530171"/>
                </a:lnTo>
                <a:lnTo>
                  <a:pt x="0" y="55301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701379723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0B2A13B6-7680-4B99-B652-0C5F5082CC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16038" y="0"/>
            <a:ext cx="9301544" cy="11087283"/>
          </a:xfrm>
          <a:custGeom>
            <a:avLst/>
            <a:gdLst>
              <a:gd name="connsiteX0" fmla="*/ 0 w 6156973"/>
              <a:gd name="connsiteY0" fmla="*/ 0 h 5530171"/>
              <a:gd name="connsiteX1" fmla="*/ 6156973 w 6156973"/>
              <a:gd name="connsiteY1" fmla="*/ 0 h 5530171"/>
              <a:gd name="connsiteX2" fmla="*/ 6156973 w 6156973"/>
              <a:gd name="connsiteY2" fmla="*/ 5530171 h 5530171"/>
              <a:gd name="connsiteX3" fmla="*/ 0 w 6156973"/>
              <a:gd name="connsiteY3" fmla="*/ 5530171 h 553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6973" h="5530171">
                <a:moveTo>
                  <a:pt x="0" y="0"/>
                </a:moveTo>
                <a:lnTo>
                  <a:pt x="6156973" y="0"/>
                </a:lnTo>
                <a:lnTo>
                  <a:pt x="6156973" y="5530171"/>
                </a:lnTo>
                <a:lnTo>
                  <a:pt x="0" y="55301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30183897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861650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061371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896832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4C4F902-F521-4296-A880-C916716666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33650" y="-1"/>
            <a:ext cx="4572000" cy="4572000"/>
          </a:xfrm>
          <a:custGeom>
            <a:avLst/>
            <a:gdLst>
              <a:gd name="connsiteX0" fmla="*/ 0 w 4572000"/>
              <a:gd name="connsiteY0" fmla="*/ 0 h 4572000"/>
              <a:gd name="connsiteX1" fmla="*/ 4572000 w 4572000"/>
              <a:gd name="connsiteY1" fmla="*/ 0 h 4572000"/>
              <a:gd name="connsiteX2" fmla="*/ 4572000 w 4572000"/>
              <a:gd name="connsiteY2" fmla="*/ 4572000 h 4572000"/>
              <a:gd name="connsiteX3" fmla="*/ 0 w 4572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4C4AE12-6CCB-44B9-BC04-67AB75C039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9805650" y="-1"/>
            <a:ext cx="4572000" cy="4572000"/>
          </a:xfrm>
          <a:custGeom>
            <a:avLst/>
            <a:gdLst>
              <a:gd name="connsiteX0" fmla="*/ 0 w 4572000"/>
              <a:gd name="connsiteY0" fmla="*/ 0 h 4572000"/>
              <a:gd name="connsiteX1" fmla="*/ 4572000 w 4572000"/>
              <a:gd name="connsiteY1" fmla="*/ 0 h 4572000"/>
              <a:gd name="connsiteX2" fmla="*/ 4572000 w 4572000"/>
              <a:gd name="connsiteY2" fmla="*/ 4572000 h 4572000"/>
              <a:gd name="connsiteX3" fmla="*/ 0 w 4572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C6770A4-7423-45FF-9777-BD266A8EF5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9805650" y="4571999"/>
            <a:ext cx="4572000" cy="4572000"/>
          </a:xfrm>
          <a:custGeom>
            <a:avLst/>
            <a:gdLst>
              <a:gd name="connsiteX0" fmla="*/ 0 w 4572000"/>
              <a:gd name="connsiteY0" fmla="*/ 0 h 4572000"/>
              <a:gd name="connsiteX1" fmla="*/ 4572000 w 4572000"/>
              <a:gd name="connsiteY1" fmla="*/ 0 h 4572000"/>
              <a:gd name="connsiteX2" fmla="*/ 4572000 w 4572000"/>
              <a:gd name="connsiteY2" fmla="*/ 4572000 h 4572000"/>
              <a:gd name="connsiteX3" fmla="*/ 0 w 4572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5B41A27-0DD7-421D-818D-287BCA0F35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805650" y="9143999"/>
            <a:ext cx="4572000" cy="4572000"/>
          </a:xfrm>
          <a:custGeom>
            <a:avLst/>
            <a:gdLst>
              <a:gd name="connsiteX0" fmla="*/ 0 w 4572000"/>
              <a:gd name="connsiteY0" fmla="*/ 0 h 4572000"/>
              <a:gd name="connsiteX1" fmla="*/ 4572000 w 4572000"/>
              <a:gd name="connsiteY1" fmla="*/ 0 h 4572000"/>
              <a:gd name="connsiteX2" fmla="*/ 4572000 w 4572000"/>
              <a:gd name="connsiteY2" fmla="*/ 4572000 h 4572000"/>
              <a:gd name="connsiteX3" fmla="*/ 0 w 4572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CA533C-F187-4582-9794-C1582C71F30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5233650" y="9143999"/>
            <a:ext cx="4572000" cy="4572000"/>
          </a:xfrm>
          <a:custGeom>
            <a:avLst/>
            <a:gdLst>
              <a:gd name="connsiteX0" fmla="*/ 0 w 4572000"/>
              <a:gd name="connsiteY0" fmla="*/ 0 h 4572000"/>
              <a:gd name="connsiteX1" fmla="*/ 4572000 w 4572000"/>
              <a:gd name="connsiteY1" fmla="*/ 0 h 4572000"/>
              <a:gd name="connsiteX2" fmla="*/ 4572000 w 4572000"/>
              <a:gd name="connsiteY2" fmla="*/ 4572000 h 4572000"/>
              <a:gd name="connsiteX3" fmla="*/ 0 w 4572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572000">
                <a:moveTo>
                  <a:pt x="0" y="0"/>
                </a:moveTo>
                <a:lnTo>
                  <a:pt x="4572000" y="0"/>
                </a:lnTo>
                <a:lnTo>
                  <a:pt x="4572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3038338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954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34011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397D85-36BF-4256-B314-41E4F2B33E4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397315" y="1"/>
            <a:ext cx="8980334" cy="13716000"/>
          </a:xfrm>
          <a:custGeom>
            <a:avLst/>
            <a:gdLst>
              <a:gd name="connsiteX0" fmla="*/ 0 w 8980334"/>
              <a:gd name="connsiteY0" fmla="*/ 0 h 13716000"/>
              <a:gd name="connsiteX1" fmla="*/ 8980334 w 8980334"/>
              <a:gd name="connsiteY1" fmla="*/ 0 h 13716000"/>
              <a:gd name="connsiteX2" fmla="*/ 8980334 w 8980334"/>
              <a:gd name="connsiteY2" fmla="*/ 13716000 h 13716000"/>
              <a:gd name="connsiteX3" fmla="*/ 0 w 898033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80334" h="13716000">
                <a:moveTo>
                  <a:pt x="0" y="0"/>
                </a:moveTo>
                <a:lnTo>
                  <a:pt x="8980334" y="0"/>
                </a:lnTo>
                <a:lnTo>
                  <a:pt x="898033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1030711752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7485A6-A1D1-4B40-9C71-5CE1E90D76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37765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42438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323" y="4251960"/>
            <a:ext cx="20721004" cy="923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2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6648" y="7680961"/>
            <a:ext cx="17064355" cy="373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25" b="0" i="0">
                <a:solidFill>
                  <a:schemeClr val="bg1"/>
                </a:solidFill>
                <a:latin typeface="HelveticaNeue-Medium"/>
                <a:cs typeface="HelveticaNeue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585306" y="12278843"/>
            <a:ext cx="7800848" cy="6857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8883" y="12755881"/>
            <a:ext cx="5606860" cy="685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FDA0F-8753-7147-7209-656C7B817B1C}"/>
              </a:ext>
            </a:extLst>
          </p:cNvPr>
          <p:cNvSpPr txBox="1"/>
          <p:nvPr userDrawn="1"/>
        </p:nvSpPr>
        <p:spPr>
          <a:xfrm>
            <a:off x="19707664" y="12796670"/>
            <a:ext cx="3968134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1108801" rtl="0" eaLnBrk="1" latinLnBrk="0" hangingPunct="1"/>
            <a:r>
              <a:rPr lang="en-US" sz="1455" b="0" i="0" kern="1200" baseline="0">
                <a:ln>
                  <a:noFill/>
                </a:ln>
                <a:noFill/>
                <a:effectLst/>
                <a:latin typeface="Arial" panose="020B0604020202020204" pitchFamily="34" charset="0"/>
                <a:ea typeface="+mn-ea"/>
                <a:cs typeface="HelveticaNeue-Light"/>
              </a:rPr>
              <a:t>BBK Investors’ Conference Call – Q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C706F-C508-E996-0344-4893B4EFF079}"/>
              </a:ext>
            </a:extLst>
          </p:cNvPr>
          <p:cNvSpPr txBox="1"/>
          <p:nvPr userDrawn="1"/>
        </p:nvSpPr>
        <p:spPr>
          <a:xfrm>
            <a:off x="22814586" y="12125683"/>
            <a:ext cx="861213" cy="5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978078B-3ABB-D245-AFC3-EF75EEE62240}" type="slidenum">
              <a:rPr lang="en-US" sz="3032" baseline="0" smtClean="0">
                <a:solidFill>
                  <a:schemeClr val="bg1"/>
                </a:solidFill>
              </a:rPr>
              <a:t>‹#›</a:t>
            </a:fld>
            <a:endParaRPr lang="en-US" sz="3032" baseline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C3113-5DAA-C1B8-2514-BF93963DA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19456" y="583385"/>
            <a:ext cx="2556342" cy="14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93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323" y="4251960"/>
            <a:ext cx="20721004" cy="923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2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6648" y="7680961"/>
            <a:ext cx="17064355" cy="373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25" b="0" i="0">
                <a:solidFill>
                  <a:schemeClr val="bg1"/>
                </a:solidFill>
                <a:latin typeface="HelveticaNeue-Medium"/>
                <a:cs typeface="HelveticaNeue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585306" y="12278843"/>
            <a:ext cx="7800848" cy="6857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8883" y="12755881"/>
            <a:ext cx="5606860" cy="685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FDA0F-8753-7147-7209-656C7B817B1C}"/>
              </a:ext>
            </a:extLst>
          </p:cNvPr>
          <p:cNvSpPr txBox="1"/>
          <p:nvPr userDrawn="1"/>
        </p:nvSpPr>
        <p:spPr>
          <a:xfrm>
            <a:off x="19707664" y="12209836"/>
            <a:ext cx="3968134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1108801" rtl="0" eaLnBrk="1" latinLnBrk="0" hangingPunct="1"/>
            <a:r>
              <a:rPr lang="en-US" sz="1455" b="0" i="0" kern="1200" baseline="0">
                <a:ln>
                  <a:noFill/>
                </a:ln>
                <a:noFill/>
                <a:effectLst/>
                <a:latin typeface="Arial" panose="020B0604020202020204" pitchFamily="34" charset="0"/>
                <a:ea typeface="+mn-ea"/>
                <a:cs typeface="HelveticaNeue-Light"/>
              </a:rPr>
              <a:t>BBK Investors’ Conference Call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C706F-C508-E996-0344-4893B4EFF079}"/>
              </a:ext>
            </a:extLst>
          </p:cNvPr>
          <p:cNvSpPr txBox="1"/>
          <p:nvPr userDrawn="1"/>
        </p:nvSpPr>
        <p:spPr>
          <a:xfrm>
            <a:off x="22814586" y="12125683"/>
            <a:ext cx="861213" cy="5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978078B-3ABB-D245-AFC3-EF75EEE62240}" type="slidenum">
              <a:rPr lang="en-US" sz="3032" baseline="0" smtClean="0">
                <a:solidFill>
                  <a:schemeClr val="bg1"/>
                </a:solidFill>
              </a:rPr>
              <a:t>‹#›</a:t>
            </a:fld>
            <a:endParaRPr lang="en-US" sz="3032" baseline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C3113-5DAA-C1B8-2514-BF93963DA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119456" y="583385"/>
            <a:ext cx="2556342" cy="14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18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3562" y="1974277"/>
            <a:ext cx="16030924" cy="276452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2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92866" y="4843403"/>
            <a:ext cx="11842333" cy="5444813"/>
          </a:xfrm>
          <a:prstGeom prst="rect">
            <a:avLst/>
          </a:prstGeom>
        </p:spPr>
        <p:txBody>
          <a:bodyPr lIns="0" tIns="0" rIns="0" bIns="0"/>
          <a:lstStyle>
            <a:lvl1pPr>
              <a:defRPr sz="2425" b="0" i="0">
                <a:solidFill>
                  <a:schemeClr val="bg1"/>
                </a:solidFill>
                <a:latin typeface="HelveticaNeue-Medium"/>
                <a:cs typeface="HelveticaNeue-Mediu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24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3562" y="1974277"/>
            <a:ext cx="16030924" cy="276452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2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8883" y="3154680"/>
            <a:ext cx="106042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4489" y="3154680"/>
            <a:ext cx="1060427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8585306" y="12278843"/>
            <a:ext cx="7800848" cy="6857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218883" y="12755881"/>
            <a:ext cx="5606860" cy="685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13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4377649" cy="1371503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9057" y="37169"/>
            <a:ext cx="13680369" cy="136829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3562" y="1974277"/>
            <a:ext cx="16030924" cy="2764525"/>
          </a:xfrm>
          <a:prstGeom prst="rect">
            <a:avLst/>
          </a:prstGeom>
        </p:spPr>
        <p:txBody>
          <a:bodyPr lIns="0" tIns="0" rIns="0" bIns="0"/>
          <a:lstStyle>
            <a:lvl1pPr>
              <a:defRPr sz="6002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8585306" y="12278843"/>
            <a:ext cx="7800848" cy="6857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1218883" y="12755881"/>
            <a:ext cx="5606860" cy="685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6D61E-CEFC-B52F-5D04-FA14AA4C838F}"/>
              </a:ext>
            </a:extLst>
          </p:cNvPr>
          <p:cNvSpPr txBox="1"/>
          <p:nvPr userDrawn="1"/>
        </p:nvSpPr>
        <p:spPr>
          <a:xfrm>
            <a:off x="19707664" y="12796670"/>
            <a:ext cx="3968134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1108801" rtl="0" eaLnBrk="1" latinLnBrk="0" hangingPunct="1"/>
            <a:r>
              <a:rPr lang="en-US" sz="1455" b="0" kern="120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BBK Investors’ Conference Call – Q1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2006F-A054-71F2-B6DA-484414C7EAA4}"/>
              </a:ext>
            </a:extLst>
          </p:cNvPr>
          <p:cNvSpPr txBox="1"/>
          <p:nvPr userDrawn="1"/>
        </p:nvSpPr>
        <p:spPr>
          <a:xfrm>
            <a:off x="22814586" y="12125683"/>
            <a:ext cx="861213" cy="5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978078B-3ABB-D245-AFC3-EF75EEE62240}" type="slidenum">
              <a:rPr lang="en-US" sz="3032" baseline="0" smtClean="0">
                <a:solidFill>
                  <a:schemeClr val="bg1"/>
                </a:solidFill>
              </a:rPr>
              <a:t>‹#›</a:t>
            </a:fld>
            <a:endParaRPr lang="en-US" sz="3032" baseline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9B084-34C1-F5A8-51D5-68C0E849A4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119456" y="583385"/>
            <a:ext cx="2556342" cy="14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77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77637" cy="1371503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4318809" cy="137150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8585306" y="12278843"/>
            <a:ext cx="7800848" cy="6857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218883" y="12755881"/>
            <a:ext cx="5606860" cy="685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0C3E2-2DC9-88F5-E4D0-A170DD4E8A14}"/>
              </a:ext>
            </a:extLst>
          </p:cNvPr>
          <p:cNvSpPr txBox="1"/>
          <p:nvPr userDrawn="1"/>
        </p:nvSpPr>
        <p:spPr>
          <a:xfrm>
            <a:off x="22814586" y="12125683"/>
            <a:ext cx="861213" cy="5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978078B-3ABB-D245-AFC3-EF75EEE62240}" type="slidenum">
              <a:rPr lang="en-US" sz="3032" baseline="0" smtClean="0">
                <a:solidFill>
                  <a:schemeClr val="bg1"/>
                </a:solidFill>
              </a:rPr>
              <a:t>‹#›</a:t>
            </a:fld>
            <a:endParaRPr lang="en-US" sz="3032" baseline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FF712-125B-873A-AD55-7B8FDE1536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119456" y="583385"/>
            <a:ext cx="2556342" cy="1443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BFA27E-B590-5069-5080-7DBBB3FF7D79}"/>
              </a:ext>
            </a:extLst>
          </p:cNvPr>
          <p:cNvSpPr txBox="1"/>
          <p:nvPr userDrawn="1"/>
        </p:nvSpPr>
        <p:spPr>
          <a:xfrm>
            <a:off x="19707664" y="12796670"/>
            <a:ext cx="3968134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1108801" rtl="0" eaLnBrk="1" latinLnBrk="0" hangingPunct="1"/>
            <a:r>
              <a:rPr lang="en-US" sz="1455" b="0" kern="120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BBK Investors’ Conference Call – Q1 2025</a:t>
            </a:r>
          </a:p>
        </p:txBody>
      </p:sp>
    </p:spTree>
    <p:extLst>
      <p:ext uri="{BB962C8B-B14F-4D97-AF65-F5344CB8AC3E}">
        <p14:creationId xmlns:p14="http://schemas.microsoft.com/office/powerpoint/2010/main" val="21824254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77637" cy="1371503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4318809" cy="137150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8585306" y="12278843"/>
            <a:ext cx="7800848" cy="6857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218883" y="12755881"/>
            <a:ext cx="5606860" cy="6857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0C3E2-2DC9-88F5-E4D0-A170DD4E8A14}"/>
              </a:ext>
            </a:extLst>
          </p:cNvPr>
          <p:cNvSpPr txBox="1"/>
          <p:nvPr userDrawn="1"/>
        </p:nvSpPr>
        <p:spPr>
          <a:xfrm>
            <a:off x="22814586" y="12125683"/>
            <a:ext cx="861213" cy="5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978078B-3ABB-D245-AFC3-EF75EEE62240}" type="slidenum">
              <a:rPr lang="en-US" sz="3032" baseline="0" smtClean="0">
                <a:solidFill>
                  <a:schemeClr val="bg1"/>
                </a:solidFill>
              </a:rPr>
              <a:t>‹#›</a:t>
            </a:fld>
            <a:endParaRPr lang="en-US" sz="3032" baseline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FF712-125B-873A-AD55-7B8FDE1536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119456" y="583385"/>
            <a:ext cx="2556342" cy="1443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BFA27E-B590-5069-5080-7DBBB3FF7D79}"/>
              </a:ext>
            </a:extLst>
          </p:cNvPr>
          <p:cNvSpPr txBox="1"/>
          <p:nvPr userDrawn="1"/>
        </p:nvSpPr>
        <p:spPr>
          <a:xfrm>
            <a:off x="19707664" y="12796670"/>
            <a:ext cx="3968134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1108801" rtl="0" eaLnBrk="1" latinLnBrk="0" hangingPunct="1"/>
            <a:r>
              <a:rPr lang="en-US" sz="1455" b="0" kern="120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BBK Investors’ Conference Call – Q1 2025</a:t>
            </a:r>
          </a:p>
        </p:txBody>
      </p:sp>
    </p:spTree>
    <p:extLst>
      <p:ext uri="{BB962C8B-B14F-4D97-AF65-F5344CB8AC3E}">
        <p14:creationId xmlns:p14="http://schemas.microsoft.com/office/powerpoint/2010/main" val="357285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55461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7478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4996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4346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033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00D8E-E8D4-67D3-0775-4A17D8DC5D8E}"/>
              </a:ext>
            </a:extLst>
          </p:cNvPr>
          <p:cNvSpPr/>
          <p:nvPr userDrawn="1"/>
        </p:nvSpPr>
        <p:spPr>
          <a:xfrm>
            <a:off x="0" y="0"/>
            <a:ext cx="24377650" cy="13674166"/>
          </a:xfrm>
          <a:prstGeom prst="rect">
            <a:avLst/>
          </a:prstGeom>
          <a:solidFill>
            <a:srgbClr val="F7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4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756" r:id="rId14"/>
    <p:sldLayoutId id="2147483757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  <p:sldLayoutId id="2147483783" r:id="rId40"/>
    <p:sldLayoutId id="2147483794" r:id="rId41"/>
    <p:sldLayoutId id="2147483795" r:id="rId42"/>
  </p:sldLayoutIdLst>
  <p:transition spd="slow">
    <p:push/>
  </p:transition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4377637" cy="13715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466966-D369-F1A2-6ECE-D52FDEEB9B16}"/>
              </a:ext>
            </a:extLst>
          </p:cNvPr>
          <p:cNvSpPr txBox="1"/>
          <p:nvPr userDrawn="1"/>
        </p:nvSpPr>
        <p:spPr>
          <a:xfrm>
            <a:off x="22814586" y="12125683"/>
            <a:ext cx="861213" cy="55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978078B-3ABB-D245-AFC3-EF75EEE62240}" type="slidenum">
              <a:rPr lang="en-US" sz="3032" baseline="0" smtClean="0">
                <a:solidFill>
                  <a:schemeClr val="bg1"/>
                </a:solidFill>
              </a:rPr>
              <a:t>‹#›</a:t>
            </a:fld>
            <a:endParaRPr lang="en-US" sz="3032" baseline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382468-B4C4-81AC-CA54-F531124D157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119456" y="583385"/>
            <a:ext cx="2556342" cy="1443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B25B8-85E8-4603-BA57-16FA7DA3BE6D}"/>
              </a:ext>
            </a:extLst>
          </p:cNvPr>
          <p:cNvSpPr txBox="1"/>
          <p:nvPr userDrawn="1"/>
        </p:nvSpPr>
        <p:spPr>
          <a:xfrm>
            <a:off x="19707664" y="12796670"/>
            <a:ext cx="3968134" cy="31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1108801" rtl="0" eaLnBrk="1" latinLnBrk="0" hangingPunct="1"/>
            <a:r>
              <a:rPr lang="en-US" sz="1455" b="0" kern="120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BBK Investors’ Conference Call – Q1 2025</a:t>
            </a:r>
          </a:p>
        </p:txBody>
      </p:sp>
    </p:spTree>
    <p:extLst>
      <p:ext uri="{BB962C8B-B14F-4D97-AF65-F5344CB8AC3E}">
        <p14:creationId xmlns:p14="http://schemas.microsoft.com/office/powerpoint/2010/main" val="124873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54401">
        <a:defRPr>
          <a:latin typeface="+mn-lt"/>
          <a:ea typeface="+mn-ea"/>
          <a:cs typeface="+mn-cs"/>
        </a:defRPr>
      </a:lvl2pPr>
      <a:lvl3pPr marL="1108801">
        <a:defRPr>
          <a:latin typeface="+mn-lt"/>
          <a:ea typeface="+mn-ea"/>
          <a:cs typeface="+mn-cs"/>
        </a:defRPr>
      </a:lvl3pPr>
      <a:lvl4pPr marL="1663202">
        <a:defRPr>
          <a:latin typeface="+mn-lt"/>
          <a:ea typeface="+mn-ea"/>
          <a:cs typeface="+mn-cs"/>
        </a:defRPr>
      </a:lvl4pPr>
      <a:lvl5pPr marL="2217603">
        <a:defRPr>
          <a:latin typeface="+mn-lt"/>
          <a:ea typeface="+mn-ea"/>
          <a:cs typeface="+mn-cs"/>
        </a:defRPr>
      </a:lvl5pPr>
      <a:lvl6pPr marL="2772004">
        <a:defRPr>
          <a:latin typeface="+mn-lt"/>
          <a:ea typeface="+mn-ea"/>
          <a:cs typeface="+mn-cs"/>
        </a:defRPr>
      </a:lvl6pPr>
      <a:lvl7pPr marL="3326404">
        <a:defRPr>
          <a:latin typeface="+mn-lt"/>
          <a:ea typeface="+mn-ea"/>
          <a:cs typeface="+mn-cs"/>
        </a:defRPr>
      </a:lvl7pPr>
      <a:lvl8pPr marL="3880805">
        <a:defRPr>
          <a:latin typeface="+mn-lt"/>
          <a:ea typeface="+mn-ea"/>
          <a:cs typeface="+mn-cs"/>
        </a:defRPr>
      </a:lvl8pPr>
      <a:lvl9pPr marL="443520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54401">
        <a:defRPr>
          <a:latin typeface="+mn-lt"/>
          <a:ea typeface="+mn-ea"/>
          <a:cs typeface="+mn-cs"/>
        </a:defRPr>
      </a:lvl2pPr>
      <a:lvl3pPr marL="1108801">
        <a:defRPr>
          <a:latin typeface="+mn-lt"/>
          <a:ea typeface="+mn-ea"/>
          <a:cs typeface="+mn-cs"/>
        </a:defRPr>
      </a:lvl3pPr>
      <a:lvl4pPr marL="1663202">
        <a:defRPr>
          <a:latin typeface="+mn-lt"/>
          <a:ea typeface="+mn-ea"/>
          <a:cs typeface="+mn-cs"/>
        </a:defRPr>
      </a:lvl4pPr>
      <a:lvl5pPr marL="2217603">
        <a:defRPr>
          <a:latin typeface="+mn-lt"/>
          <a:ea typeface="+mn-ea"/>
          <a:cs typeface="+mn-cs"/>
        </a:defRPr>
      </a:lvl5pPr>
      <a:lvl6pPr marL="2772004">
        <a:defRPr>
          <a:latin typeface="+mn-lt"/>
          <a:ea typeface="+mn-ea"/>
          <a:cs typeface="+mn-cs"/>
        </a:defRPr>
      </a:lvl6pPr>
      <a:lvl7pPr marL="3326404">
        <a:defRPr>
          <a:latin typeface="+mn-lt"/>
          <a:ea typeface="+mn-ea"/>
          <a:cs typeface="+mn-cs"/>
        </a:defRPr>
      </a:lvl7pPr>
      <a:lvl8pPr marL="3880805">
        <a:defRPr>
          <a:latin typeface="+mn-lt"/>
          <a:ea typeface="+mn-ea"/>
          <a:cs typeface="+mn-cs"/>
        </a:defRPr>
      </a:lvl8pPr>
      <a:lvl9pPr marL="443520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471EC-5B25-463F-ACBC-D3DBF24E6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3" y="0"/>
            <a:ext cx="24384000" cy="137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53843-96DE-5A66-C718-68C866561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3590" y="1301831"/>
            <a:ext cx="2914797" cy="1631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D2F40-52F0-BDFC-BD7F-8C0F0D5EDDEF}"/>
              </a:ext>
            </a:extLst>
          </p:cNvPr>
          <p:cNvSpPr txBox="1"/>
          <p:nvPr/>
        </p:nvSpPr>
        <p:spPr>
          <a:xfrm>
            <a:off x="2807693" y="6858000"/>
            <a:ext cx="18762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Investors’ Conference Call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5D59B-EBDC-EF30-63F0-EC4756528214}"/>
              </a:ext>
            </a:extLst>
          </p:cNvPr>
          <p:cNvSpPr txBox="1"/>
          <p:nvPr/>
        </p:nvSpPr>
        <p:spPr>
          <a:xfrm>
            <a:off x="2787373" y="9061373"/>
            <a:ext cx="1213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  <a:latin typeface="Helvetica Neue Light" panose="02000403000000020004" pitchFamily="2" charset="0"/>
              </a:rPr>
              <a:t>11 May 2025, Kingdom of Bahrain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7F7341-6E00-BC41-EC62-BDC64A64FB42}"/>
              </a:ext>
            </a:extLst>
          </p:cNvPr>
          <p:cNvCxnSpPr>
            <a:cxnSpLocks/>
          </p:cNvCxnSpPr>
          <p:nvPr/>
        </p:nvCxnSpPr>
        <p:spPr>
          <a:xfrm>
            <a:off x="2868653" y="8720887"/>
            <a:ext cx="14378633" cy="0"/>
          </a:xfrm>
          <a:prstGeom prst="line">
            <a:avLst/>
          </a:prstGeom>
          <a:ln w="50800">
            <a:solidFill>
              <a:srgbClr val="CE7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70168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AEE7D7-A06B-4F46-AEF8-D3F675780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4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006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4A2DE5-17CA-A5E1-8AE3-B46E04AADA83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139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6525FB-F83A-F46F-9E51-DAC7B7281B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6" t="38444"/>
          <a:stretch/>
        </p:blipFill>
        <p:spPr>
          <a:xfrm>
            <a:off x="8142514" y="5272949"/>
            <a:ext cx="16235136" cy="844305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B506B5-9653-599C-288F-78DE6DA2E0F9}"/>
              </a:ext>
            </a:extLst>
          </p:cNvPr>
          <p:cNvCxnSpPr>
            <a:cxnSpLocks/>
          </p:cNvCxnSpPr>
          <p:nvPr/>
        </p:nvCxnSpPr>
        <p:spPr>
          <a:xfrm>
            <a:off x="2970253" y="8750663"/>
            <a:ext cx="13361947" cy="0"/>
          </a:xfrm>
          <a:prstGeom prst="line">
            <a:avLst/>
          </a:prstGeom>
          <a:ln w="50800">
            <a:solidFill>
              <a:srgbClr val="CE7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B70A63-D33C-01AF-25B1-F067CA09EECF}"/>
              </a:ext>
            </a:extLst>
          </p:cNvPr>
          <p:cNvSpPr txBox="1"/>
          <p:nvPr/>
        </p:nvSpPr>
        <p:spPr>
          <a:xfrm>
            <a:off x="2807693" y="5272950"/>
            <a:ext cx="18762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Helvetica Neue" panose="02000503000000020004" pitchFamily="2" charset="0"/>
              </a:rPr>
              <a:t>Corporate and</a:t>
            </a:r>
            <a:br>
              <a:rPr lang="en-US" sz="9600" b="1" dirty="0">
                <a:solidFill>
                  <a:schemeClr val="bg1"/>
                </a:solidFill>
                <a:latin typeface="Helvetica Neue" panose="02000503000000020004" pitchFamily="2" charset="0"/>
              </a:rPr>
            </a:br>
            <a:r>
              <a:rPr lang="en-US" sz="9600" b="1" dirty="0">
                <a:solidFill>
                  <a:schemeClr val="bg1"/>
                </a:solidFill>
                <a:latin typeface="Helvetica Neue" panose="02000503000000020004" pitchFamily="2" charset="0"/>
              </a:rPr>
              <a:t>Strategic Developments</a:t>
            </a:r>
          </a:p>
          <a:p>
            <a:endParaRPr lang="en-US" sz="96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8219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FB6EDA40-07C5-6F96-E31F-BBDD5BCA391C}"/>
              </a:ext>
            </a:extLst>
          </p:cNvPr>
          <p:cNvGrpSpPr/>
          <p:nvPr/>
        </p:nvGrpSpPr>
        <p:grpSpPr>
          <a:xfrm>
            <a:off x="0" y="1305"/>
            <a:ext cx="12334352" cy="13712621"/>
            <a:chOff x="0" y="0"/>
            <a:chExt cx="10172065" cy="11308715"/>
          </a:xfrm>
        </p:grpSpPr>
        <p:pic>
          <p:nvPicPr>
            <p:cNvPr id="19" name="object 3">
              <a:extLst>
                <a:ext uri="{FF2B5EF4-FFF2-40B4-BE49-F238E27FC236}">
                  <a16:creationId xmlns:a16="http://schemas.microsoft.com/office/drawing/2014/main" id="{EE85AABC-B603-EEE7-BBEF-5D84A46088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2774" y="1253714"/>
              <a:ext cx="8835982" cy="8835982"/>
            </a:xfrm>
            <a:prstGeom prst="rect">
              <a:avLst/>
            </a:prstGeom>
          </p:spPr>
        </p:pic>
        <p:pic>
          <p:nvPicPr>
            <p:cNvPr id="20" name="object 4">
              <a:extLst>
                <a:ext uri="{FF2B5EF4-FFF2-40B4-BE49-F238E27FC236}">
                  <a16:creationId xmlns:a16="http://schemas.microsoft.com/office/drawing/2014/main" id="{A74C173C-C6E0-0457-CC2D-43DE8EB09A4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171969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93562" y="1461894"/>
            <a:ext cx="16030924" cy="2287196"/>
          </a:xfrm>
          <a:prstGeom prst="rect">
            <a:avLst/>
          </a:prstGeom>
        </p:spPr>
        <p:txBody>
          <a:bodyPr vert="horz" wrap="square" lIns="0" tIns="1341087" rIns="0" bIns="0" rtlCol="0">
            <a:spAutoFit/>
          </a:bodyPr>
          <a:lstStyle/>
          <a:p>
            <a:pPr marL="5714177" rtl="0">
              <a:spcBef>
                <a:spcPts val="115"/>
              </a:spcBef>
            </a:pPr>
            <a:r>
              <a:rPr sz="6063" dirty="0">
                <a:latin typeface="Arial" panose="020B0604020202020204" pitchFamily="34" charset="0"/>
                <a:cs typeface="Arial" panose="020B0604020202020204" pitchFamily="34" charset="0"/>
              </a:rPr>
              <a:t>Corporate</a:t>
            </a:r>
            <a:r>
              <a:rPr sz="6063" spc="-30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6063" spc="-12" dirty="0">
                <a:latin typeface="Arial" panose="020B0604020202020204" pitchFamily="34" charset="0"/>
                <a:cs typeface="Arial" panose="020B0604020202020204" pitchFamily="34" charset="0"/>
              </a:rPr>
              <a:t>Highlights</a:t>
            </a:r>
          </a:p>
        </p:txBody>
      </p:sp>
      <p:sp>
        <p:nvSpPr>
          <p:cNvPr id="6" name="object 6"/>
          <p:cNvSpPr/>
          <p:nvPr/>
        </p:nvSpPr>
        <p:spPr>
          <a:xfrm>
            <a:off x="11108256" y="3988751"/>
            <a:ext cx="5582374" cy="0"/>
          </a:xfrm>
          <a:custGeom>
            <a:avLst/>
            <a:gdLst/>
            <a:ahLst/>
            <a:cxnLst/>
            <a:rect l="l" t="t" r="r" b="b"/>
            <a:pathLst>
              <a:path w="4603750">
                <a:moveTo>
                  <a:pt x="0" y="0"/>
                </a:moveTo>
                <a:lnTo>
                  <a:pt x="4603514" y="0"/>
                </a:lnTo>
              </a:path>
            </a:pathLst>
          </a:custGeom>
          <a:ln w="31412">
            <a:solidFill>
              <a:srgbClr val="F19300"/>
            </a:solidFill>
          </a:ln>
        </p:spPr>
        <p:txBody>
          <a:bodyPr wrap="square" lIns="0" tIns="0" rIns="0" bIns="0" rtlCol="0"/>
          <a:lstStyle/>
          <a:p>
            <a:pPr defTabSz="1108801"/>
            <a:endParaRPr sz="2183" kern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F091F-CC16-C05F-147D-D9EE36F7FEF8}"/>
              </a:ext>
            </a:extLst>
          </p:cNvPr>
          <p:cNvSpPr txBox="1"/>
          <p:nvPr/>
        </p:nvSpPr>
        <p:spPr>
          <a:xfrm>
            <a:off x="13251381" y="1551998"/>
            <a:ext cx="3224737" cy="447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10877" tIns="55439" rIns="110877" bIns="5543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08801"/>
            <a:endParaRPr lang="en-US" sz="2183" kern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C7FEA-95B3-919E-0B84-7673EB3CF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48" y="12647573"/>
            <a:ext cx="22896154" cy="5543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EBBBA68-71C9-14AF-7DA9-CD1BB6F98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4105" y="4151544"/>
            <a:ext cx="12511771" cy="8440591"/>
          </a:xfrm>
        </p:spPr>
        <p:txBody>
          <a:bodyPr lIns="0" tIns="0" rIns="0" bIns="0" anchor="t"/>
          <a:lstStyle/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The Board approved the BBK strategy and business plan for the years 2025-2027. </a:t>
            </a:r>
          </a:p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The Bank achieved a record quarterly results in NI for Q1-2025 </a:t>
            </a:r>
          </a:p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Fitch Ratings has affirmed BBK Long-Term Issuer Default Rating (IDR) at 'B+' with a Negative Outlook, capped by the domestic operating environment.</a:t>
            </a:r>
          </a:p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The Bank successfully acquired HSBC Bahrain Retail portfolio with targeted transition this year, subject to CBB final approval</a:t>
            </a:r>
          </a:p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BBK continues to progress its discussions and negotiations on the potential merger with NBB.</a:t>
            </a:r>
          </a:p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The Bank secured a no-objection from JP Morgan to perform "downstream" USD correspondent activities for Singapore Gulf Bank.</a:t>
            </a:r>
          </a:p>
          <a:p>
            <a:pPr marL="554401" indent="-554401" algn="l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BBK provided a BHD 58 Mil </a:t>
            </a:r>
            <a:r>
              <a:rPr lang="en-US" sz="3200" dirty="0" err="1">
                <a:solidFill>
                  <a:srgbClr val="FFFFFF"/>
                </a:solidFill>
                <a:latin typeface="Arial"/>
                <a:cs typeface="Arial"/>
              </a:rPr>
              <a:t>Shari’a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 Compliant financing to facilitate Solidarity Group Holding acquisition of BNI Bahrain.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2EB60-010C-1B86-6612-1D091C0F5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F0F2EA62-D2EF-DAA8-1189-914CB9099B64}"/>
              </a:ext>
            </a:extLst>
          </p:cNvPr>
          <p:cNvSpPr txBox="1">
            <a:spLocks/>
          </p:cNvSpPr>
          <p:nvPr/>
        </p:nvSpPr>
        <p:spPr>
          <a:xfrm>
            <a:off x="6007035" y="284139"/>
            <a:ext cx="17603252" cy="2287196"/>
          </a:xfrm>
          <a:prstGeom prst="rect">
            <a:avLst/>
          </a:prstGeom>
        </p:spPr>
        <p:txBody>
          <a:bodyPr vert="horz" wrap="square" lIns="0" tIns="1341087" rIns="0" bIns="0" rtlCol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 marL="5714177">
              <a:spcBef>
                <a:spcPts val="115"/>
              </a:spcBef>
            </a:pPr>
            <a:r>
              <a:rPr lang="en-US" sz="6063" spc="-12" dirty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74A91-A8B5-EF28-66CE-C7B378D15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48" y="12647573"/>
            <a:ext cx="22896154" cy="5543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62AA1E-933A-11D0-AC27-8C9B906AF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37732" y="2823819"/>
            <a:ext cx="12427437" cy="759998"/>
          </a:xfrm>
        </p:spPr>
        <p:txBody>
          <a:bodyPr lIns="0" tIns="0" rIns="0" bIns="0" anchor="t"/>
          <a:lstStyle/>
          <a:p>
            <a:pPr algn="l"/>
            <a:r>
              <a:rPr lang="en-US" dirty="0">
                <a:latin typeface="Helvetica Neue"/>
              </a:rPr>
              <a:t>Launched a comprehensive Sustainability Report for the 2022-2024 cycle, showcasing our commitment to environmental, economic, and social responsibility.</a:t>
            </a:r>
          </a:p>
        </p:txBody>
      </p:sp>
      <p:pic>
        <p:nvPicPr>
          <p:cNvPr id="3" name="Picture 2" descr="A close-up of a computer&#10;&#10;AI-generated content may be incorrect.">
            <a:extLst>
              <a:ext uri="{FF2B5EF4-FFF2-40B4-BE49-F238E27FC236}">
                <a16:creationId xmlns:a16="http://schemas.microsoft.com/office/drawing/2014/main" id="{ABC6E679-DF33-72AF-8F00-65FA05AC2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56" y="4244828"/>
            <a:ext cx="10175901" cy="57239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0D80870C-9E95-C2DF-13D5-586C39ECD95E}"/>
              </a:ext>
            </a:extLst>
          </p:cNvPr>
          <p:cNvSpPr/>
          <p:nvPr/>
        </p:nvSpPr>
        <p:spPr>
          <a:xfrm>
            <a:off x="17085561" y="11808561"/>
            <a:ext cx="1695656" cy="629088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91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1A75D5E3-EC41-5D7D-A9D4-3B426A1CCD9E}"/>
              </a:ext>
            </a:extLst>
          </p:cNvPr>
          <p:cNvSpPr/>
          <p:nvPr/>
        </p:nvSpPr>
        <p:spPr>
          <a:xfrm>
            <a:off x="18950853" y="11808561"/>
            <a:ext cx="1695656" cy="629088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091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9F95071-6481-E184-1CFB-81A9028E8CC1}"/>
              </a:ext>
            </a:extLst>
          </p:cNvPr>
          <p:cNvSpPr/>
          <p:nvPr/>
        </p:nvSpPr>
        <p:spPr>
          <a:xfrm>
            <a:off x="13668226" y="4648050"/>
            <a:ext cx="1629848" cy="1065080"/>
          </a:xfrm>
          <a:prstGeom prst="round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B289C81A-B484-2E0E-EE77-D34D76598E00}"/>
              </a:ext>
            </a:extLst>
          </p:cNvPr>
          <p:cNvSpPr/>
          <p:nvPr/>
        </p:nvSpPr>
        <p:spPr>
          <a:xfrm>
            <a:off x="13668226" y="5713130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Female</a:t>
            </a:r>
            <a:r>
              <a:rPr lang="en-US" sz="14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Board</a:t>
            </a:r>
            <a:r>
              <a:rPr lang="en-US" sz="1400" spc="-6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Members</a:t>
            </a:r>
            <a:r>
              <a:rPr lang="en-US" sz="14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(%)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A96C73-6754-E14F-6881-15F338120620}"/>
              </a:ext>
            </a:extLst>
          </p:cNvPr>
          <p:cNvSpPr txBox="1"/>
          <p:nvPr/>
        </p:nvSpPr>
        <p:spPr>
          <a:xfrm>
            <a:off x="14296069" y="5000740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30%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pic>
        <p:nvPicPr>
          <p:cNvPr id="5" name="Graphic 4" descr="Female Profile outline">
            <a:extLst>
              <a:ext uri="{FF2B5EF4-FFF2-40B4-BE49-F238E27FC236}">
                <a16:creationId xmlns:a16="http://schemas.microsoft.com/office/drawing/2014/main" id="{7C27102F-7BED-7B6B-59F1-47AD279A6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9598" y="4914491"/>
            <a:ext cx="643902" cy="586385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7362296-B2A5-88DA-341C-EF0B4134218F}"/>
              </a:ext>
            </a:extLst>
          </p:cNvPr>
          <p:cNvSpPr/>
          <p:nvPr/>
        </p:nvSpPr>
        <p:spPr>
          <a:xfrm>
            <a:off x="11842977" y="6428463"/>
            <a:ext cx="1629848" cy="1065080"/>
          </a:xfrm>
          <a:prstGeom prst="round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A0DE861C-1E12-3BB3-F68D-0FD35828494B}"/>
              </a:ext>
            </a:extLst>
          </p:cNvPr>
          <p:cNvSpPr/>
          <p:nvPr/>
        </p:nvSpPr>
        <p:spPr>
          <a:xfrm>
            <a:off x="11842977" y="7493544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Corruption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Incidents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(#)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EFBC6B-08D4-C87A-3CE4-ED084A52BBC5}"/>
              </a:ext>
            </a:extLst>
          </p:cNvPr>
          <p:cNvSpPr txBox="1"/>
          <p:nvPr/>
        </p:nvSpPr>
        <p:spPr>
          <a:xfrm>
            <a:off x="12516671" y="6820925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Zero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sp>
        <p:nvSpPr>
          <p:cNvPr id="36" name="object 79">
            <a:extLst>
              <a:ext uri="{FF2B5EF4-FFF2-40B4-BE49-F238E27FC236}">
                <a16:creationId xmlns:a16="http://schemas.microsoft.com/office/drawing/2014/main" id="{1BE27E8D-EF54-D83C-B764-28F7CD06C716}"/>
              </a:ext>
            </a:extLst>
          </p:cNvPr>
          <p:cNvSpPr/>
          <p:nvPr/>
        </p:nvSpPr>
        <p:spPr>
          <a:xfrm>
            <a:off x="12071206" y="6763454"/>
            <a:ext cx="426298" cy="404323"/>
          </a:xfrm>
          <a:custGeom>
            <a:avLst/>
            <a:gdLst/>
            <a:ahLst/>
            <a:cxnLst/>
            <a:rect l="l" t="t" r="r" b="b"/>
            <a:pathLst>
              <a:path w="862330" h="862329">
                <a:moveTo>
                  <a:pt x="862130" y="431065"/>
                </a:moveTo>
                <a:lnTo>
                  <a:pt x="859601" y="478035"/>
                </a:lnTo>
                <a:lnTo>
                  <a:pt x="852188" y="523540"/>
                </a:lnTo>
                <a:lnTo>
                  <a:pt x="840154" y="567317"/>
                </a:lnTo>
                <a:lnTo>
                  <a:pt x="823762" y="609103"/>
                </a:lnTo>
                <a:lnTo>
                  <a:pt x="803276" y="648634"/>
                </a:lnTo>
                <a:lnTo>
                  <a:pt x="778958" y="685649"/>
                </a:lnTo>
                <a:lnTo>
                  <a:pt x="751072" y="719884"/>
                </a:lnTo>
                <a:lnTo>
                  <a:pt x="719879" y="751075"/>
                </a:lnTo>
                <a:lnTo>
                  <a:pt x="685644" y="778961"/>
                </a:lnTo>
                <a:lnTo>
                  <a:pt x="648630" y="803279"/>
                </a:lnTo>
                <a:lnTo>
                  <a:pt x="609098" y="823764"/>
                </a:lnTo>
                <a:lnTo>
                  <a:pt x="567313" y="840155"/>
                </a:lnTo>
                <a:lnTo>
                  <a:pt x="523537" y="852188"/>
                </a:lnTo>
                <a:lnTo>
                  <a:pt x="478033" y="859601"/>
                </a:lnTo>
                <a:lnTo>
                  <a:pt x="431065" y="862130"/>
                </a:lnTo>
                <a:lnTo>
                  <a:pt x="384095" y="859601"/>
                </a:lnTo>
                <a:lnTo>
                  <a:pt x="338590" y="852188"/>
                </a:lnTo>
                <a:lnTo>
                  <a:pt x="294813" y="840155"/>
                </a:lnTo>
                <a:lnTo>
                  <a:pt x="253027" y="823764"/>
                </a:lnTo>
                <a:lnTo>
                  <a:pt x="213495" y="803279"/>
                </a:lnTo>
                <a:lnTo>
                  <a:pt x="176481" y="778961"/>
                </a:lnTo>
                <a:lnTo>
                  <a:pt x="142246" y="751075"/>
                </a:lnTo>
                <a:lnTo>
                  <a:pt x="111054" y="719884"/>
                </a:lnTo>
                <a:lnTo>
                  <a:pt x="83168" y="685649"/>
                </a:lnTo>
                <a:lnTo>
                  <a:pt x="58851" y="648634"/>
                </a:lnTo>
                <a:lnTo>
                  <a:pt x="38366" y="609103"/>
                </a:lnTo>
                <a:lnTo>
                  <a:pt x="21975" y="567317"/>
                </a:lnTo>
                <a:lnTo>
                  <a:pt x="9942" y="523540"/>
                </a:lnTo>
                <a:lnTo>
                  <a:pt x="2529" y="478035"/>
                </a:lnTo>
                <a:lnTo>
                  <a:pt x="0" y="431065"/>
                </a:lnTo>
                <a:lnTo>
                  <a:pt x="2529" y="384096"/>
                </a:lnTo>
                <a:lnTo>
                  <a:pt x="9942" y="338593"/>
                </a:lnTo>
                <a:lnTo>
                  <a:pt x="21975" y="294817"/>
                </a:lnTo>
                <a:lnTo>
                  <a:pt x="38366" y="253032"/>
                </a:lnTo>
                <a:lnTo>
                  <a:pt x="58851" y="213500"/>
                </a:lnTo>
                <a:lnTo>
                  <a:pt x="83168" y="176485"/>
                </a:lnTo>
                <a:lnTo>
                  <a:pt x="111054" y="142250"/>
                </a:lnTo>
                <a:lnTo>
                  <a:pt x="142246" y="111058"/>
                </a:lnTo>
                <a:lnTo>
                  <a:pt x="176481" y="83172"/>
                </a:lnTo>
                <a:lnTo>
                  <a:pt x="213495" y="58854"/>
                </a:lnTo>
                <a:lnTo>
                  <a:pt x="253027" y="38367"/>
                </a:lnTo>
                <a:lnTo>
                  <a:pt x="294813" y="21976"/>
                </a:lnTo>
                <a:lnTo>
                  <a:pt x="338590" y="9942"/>
                </a:lnTo>
                <a:lnTo>
                  <a:pt x="384095" y="2529"/>
                </a:lnTo>
                <a:lnTo>
                  <a:pt x="431065" y="0"/>
                </a:lnTo>
                <a:lnTo>
                  <a:pt x="478033" y="2529"/>
                </a:lnTo>
                <a:lnTo>
                  <a:pt x="523537" y="9942"/>
                </a:lnTo>
                <a:lnTo>
                  <a:pt x="567313" y="21976"/>
                </a:lnTo>
                <a:lnTo>
                  <a:pt x="609098" y="38367"/>
                </a:lnTo>
                <a:lnTo>
                  <a:pt x="648630" y="58854"/>
                </a:lnTo>
                <a:lnTo>
                  <a:pt x="685644" y="83172"/>
                </a:lnTo>
                <a:lnTo>
                  <a:pt x="719879" y="111058"/>
                </a:lnTo>
                <a:lnTo>
                  <a:pt x="751072" y="142250"/>
                </a:lnTo>
                <a:lnTo>
                  <a:pt x="778958" y="176485"/>
                </a:lnTo>
                <a:lnTo>
                  <a:pt x="803276" y="213500"/>
                </a:lnTo>
                <a:lnTo>
                  <a:pt x="823762" y="253032"/>
                </a:lnTo>
                <a:lnTo>
                  <a:pt x="840154" y="294817"/>
                </a:lnTo>
                <a:lnTo>
                  <a:pt x="852188" y="338593"/>
                </a:lnTo>
                <a:lnTo>
                  <a:pt x="859601" y="384096"/>
                </a:lnTo>
                <a:lnTo>
                  <a:pt x="862130" y="431065"/>
                </a:lnTo>
                <a:close/>
              </a:path>
              <a:path w="862330" h="862329">
                <a:moveTo>
                  <a:pt x="126907" y="128373"/>
                </a:moveTo>
                <a:lnTo>
                  <a:pt x="730113" y="731569"/>
                </a:lnTo>
              </a:path>
            </a:pathLst>
          </a:custGeom>
          <a:ln w="37967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698">
              <a:solidFill>
                <a:schemeClr val="bg1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975CED6-7117-B46C-62A8-1B97D387DCC9}"/>
              </a:ext>
            </a:extLst>
          </p:cNvPr>
          <p:cNvSpPr/>
          <p:nvPr/>
        </p:nvSpPr>
        <p:spPr>
          <a:xfrm>
            <a:off x="11842977" y="4648050"/>
            <a:ext cx="1629848" cy="1065080"/>
          </a:xfrm>
          <a:prstGeom prst="round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78384D42-93D7-2AF6-57DD-2A4FE824BD39}"/>
              </a:ext>
            </a:extLst>
          </p:cNvPr>
          <p:cNvSpPr/>
          <p:nvPr/>
        </p:nvSpPr>
        <p:spPr>
          <a:xfrm>
            <a:off x="11772747" y="5721598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Independent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Directors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(%)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83CC-AA7C-328E-B874-D92ACFBC8976}"/>
              </a:ext>
            </a:extLst>
          </p:cNvPr>
          <p:cNvSpPr txBox="1"/>
          <p:nvPr/>
        </p:nvSpPr>
        <p:spPr>
          <a:xfrm>
            <a:off x="12483245" y="5023319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50%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sp>
        <p:nvSpPr>
          <p:cNvPr id="37" name="object 84">
            <a:extLst>
              <a:ext uri="{FF2B5EF4-FFF2-40B4-BE49-F238E27FC236}">
                <a16:creationId xmlns:a16="http://schemas.microsoft.com/office/drawing/2014/main" id="{C4CB9421-A43B-EF22-F308-9EB9691AF7DB}"/>
              </a:ext>
            </a:extLst>
          </p:cNvPr>
          <p:cNvSpPr/>
          <p:nvPr/>
        </p:nvSpPr>
        <p:spPr>
          <a:xfrm>
            <a:off x="12048946" y="4975876"/>
            <a:ext cx="426298" cy="404323"/>
          </a:xfrm>
          <a:custGeom>
            <a:avLst/>
            <a:gdLst/>
            <a:ahLst/>
            <a:cxnLst/>
            <a:rect l="l" t="t" r="r" b="b"/>
            <a:pathLst>
              <a:path w="1096645" h="772160">
                <a:moveTo>
                  <a:pt x="187844" y="408940"/>
                </a:moveTo>
                <a:lnTo>
                  <a:pt x="149031" y="411480"/>
                </a:lnTo>
                <a:lnTo>
                  <a:pt x="115371" y="429260"/>
                </a:lnTo>
                <a:lnTo>
                  <a:pt x="90643" y="458470"/>
                </a:lnTo>
                <a:lnTo>
                  <a:pt x="78625" y="495300"/>
                </a:lnTo>
                <a:lnTo>
                  <a:pt x="83094" y="537210"/>
                </a:lnTo>
                <a:lnTo>
                  <a:pt x="87854" y="548640"/>
                </a:lnTo>
                <a:lnTo>
                  <a:pt x="99797" y="567690"/>
                </a:lnTo>
                <a:lnTo>
                  <a:pt x="104256" y="577850"/>
                </a:lnTo>
                <a:lnTo>
                  <a:pt x="67025" y="590550"/>
                </a:lnTo>
                <a:lnTo>
                  <a:pt x="13205" y="642620"/>
                </a:lnTo>
                <a:lnTo>
                  <a:pt x="1736" y="680720"/>
                </a:lnTo>
                <a:lnTo>
                  <a:pt x="208" y="712470"/>
                </a:lnTo>
                <a:lnTo>
                  <a:pt x="81" y="718820"/>
                </a:lnTo>
                <a:lnTo>
                  <a:pt x="4102" y="767080"/>
                </a:lnTo>
                <a:lnTo>
                  <a:pt x="11474" y="772160"/>
                </a:lnTo>
                <a:lnTo>
                  <a:pt x="342029" y="772160"/>
                </a:lnTo>
                <a:lnTo>
                  <a:pt x="348081" y="770890"/>
                </a:lnTo>
                <a:lnTo>
                  <a:pt x="350772" y="767080"/>
                </a:lnTo>
                <a:lnTo>
                  <a:pt x="351913" y="760730"/>
                </a:lnTo>
                <a:lnTo>
                  <a:pt x="352933" y="748030"/>
                </a:lnTo>
                <a:lnTo>
                  <a:pt x="26594" y="748030"/>
                </a:lnTo>
                <a:lnTo>
                  <a:pt x="26594" y="679450"/>
                </a:lnTo>
                <a:lnTo>
                  <a:pt x="48620" y="637540"/>
                </a:lnTo>
                <a:lnTo>
                  <a:pt x="89534" y="609600"/>
                </a:lnTo>
                <a:lnTo>
                  <a:pt x="120156" y="599440"/>
                </a:lnTo>
                <a:lnTo>
                  <a:pt x="207122" y="599440"/>
                </a:lnTo>
                <a:lnTo>
                  <a:pt x="213452" y="596900"/>
                </a:lnTo>
                <a:lnTo>
                  <a:pt x="1038013" y="596900"/>
                </a:lnTo>
                <a:lnTo>
                  <a:pt x="1028814" y="590550"/>
                </a:lnTo>
                <a:lnTo>
                  <a:pt x="1021407" y="588010"/>
                </a:lnTo>
                <a:lnTo>
                  <a:pt x="357531" y="588010"/>
                </a:lnTo>
                <a:lnTo>
                  <a:pt x="310367" y="586740"/>
                </a:lnTo>
                <a:lnTo>
                  <a:pt x="273382" y="584200"/>
                </a:lnTo>
                <a:lnTo>
                  <a:pt x="267442" y="582930"/>
                </a:lnTo>
                <a:lnTo>
                  <a:pt x="261325" y="580390"/>
                </a:lnTo>
                <a:lnTo>
                  <a:pt x="255011" y="577850"/>
                </a:lnTo>
                <a:lnTo>
                  <a:pt x="182452" y="577850"/>
                </a:lnTo>
                <a:lnTo>
                  <a:pt x="147306" y="571500"/>
                </a:lnTo>
                <a:lnTo>
                  <a:pt x="118919" y="549910"/>
                </a:lnTo>
                <a:lnTo>
                  <a:pt x="104581" y="515620"/>
                </a:lnTo>
                <a:lnTo>
                  <a:pt x="106503" y="487680"/>
                </a:lnTo>
                <a:lnTo>
                  <a:pt x="118601" y="462280"/>
                </a:lnTo>
                <a:lnTo>
                  <a:pt x="139110" y="443230"/>
                </a:lnTo>
                <a:lnTo>
                  <a:pt x="166265" y="434340"/>
                </a:lnTo>
                <a:lnTo>
                  <a:pt x="253246" y="434340"/>
                </a:lnTo>
                <a:lnTo>
                  <a:pt x="256728" y="422910"/>
                </a:lnTo>
                <a:lnTo>
                  <a:pt x="228032" y="422910"/>
                </a:lnTo>
                <a:lnTo>
                  <a:pt x="187844" y="408940"/>
                </a:lnTo>
                <a:close/>
              </a:path>
              <a:path w="1096645" h="772160">
                <a:moveTo>
                  <a:pt x="456924" y="610870"/>
                </a:moveTo>
                <a:lnTo>
                  <a:pt x="407482" y="610870"/>
                </a:lnTo>
                <a:lnTo>
                  <a:pt x="397077" y="623570"/>
                </a:lnTo>
                <a:lnTo>
                  <a:pt x="374531" y="668020"/>
                </a:lnTo>
                <a:lnTo>
                  <a:pt x="372470" y="712470"/>
                </a:lnTo>
                <a:lnTo>
                  <a:pt x="372775" y="737870"/>
                </a:lnTo>
                <a:lnTo>
                  <a:pt x="374038" y="756920"/>
                </a:lnTo>
                <a:lnTo>
                  <a:pt x="374845" y="763270"/>
                </a:lnTo>
                <a:lnTo>
                  <a:pt x="375421" y="768350"/>
                </a:lnTo>
                <a:lnTo>
                  <a:pt x="381588" y="772160"/>
                </a:lnTo>
                <a:lnTo>
                  <a:pt x="714447" y="772160"/>
                </a:lnTo>
                <a:lnTo>
                  <a:pt x="718970" y="769620"/>
                </a:lnTo>
                <a:lnTo>
                  <a:pt x="720792" y="765810"/>
                </a:lnTo>
                <a:lnTo>
                  <a:pt x="721714" y="760730"/>
                </a:lnTo>
                <a:lnTo>
                  <a:pt x="722763" y="748030"/>
                </a:lnTo>
                <a:lnTo>
                  <a:pt x="400090" y="748030"/>
                </a:lnTo>
                <a:lnTo>
                  <a:pt x="400090" y="668020"/>
                </a:lnTo>
                <a:lnTo>
                  <a:pt x="406963" y="651510"/>
                </a:lnTo>
                <a:lnTo>
                  <a:pt x="423350" y="633730"/>
                </a:lnTo>
                <a:lnTo>
                  <a:pt x="442899" y="618490"/>
                </a:lnTo>
                <a:lnTo>
                  <a:pt x="456924" y="610870"/>
                </a:lnTo>
                <a:close/>
              </a:path>
              <a:path w="1096645" h="772160">
                <a:moveTo>
                  <a:pt x="829121" y="610870"/>
                </a:moveTo>
                <a:lnTo>
                  <a:pt x="777293" y="610870"/>
                </a:lnTo>
                <a:lnTo>
                  <a:pt x="766287" y="626110"/>
                </a:lnTo>
                <a:lnTo>
                  <a:pt x="744415" y="675640"/>
                </a:lnTo>
                <a:lnTo>
                  <a:pt x="742638" y="712470"/>
                </a:lnTo>
                <a:lnTo>
                  <a:pt x="742687" y="742950"/>
                </a:lnTo>
                <a:lnTo>
                  <a:pt x="744111" y="760730"/>
                </a:lnTo>
                <a:lnTo>
                  <a:pt x="745252" y="767080"/>
                </a:lnTo>
                <a:lnTo>
                  <a:pt x="747943" y="770890"/>
                </a:lnTo>
                <a:lnTo>
                  <a:pt x="753995" y="772160"/>
                </a:lnTo>
                <a:lnTo>
                  <a:pt x="1084551" y="772160"/>
                </a:lnTo>
                <a:lnTo>
                  <a:pt x="1095270" y="748030"/>
                </a:lnTo>
                <a:lnTo>
                  <a:pt x="769901" y="748030"/>
                </a:lnTo>
                <a:lnTo>
                  <a:pt x="769901" y="675640"/>
                </a:lnTo>
                <a:lnTo>
                  <a:pt x="791931" y="635000"/>
                </a:lnTo>
                <a:lnTo>
                  <a:pt x="808527" y="622300"/>
                </a:lnTo>
                <a:lnTo>
                  <a:pt x="829121" y="610870"/>
                </a:lnTo>
                <a:close/>
              </a:path>
              <a:path w="1096645" h="772160">
                <a:moveTo>
                  <a:pt x="586353" y="596900"/>
                </a:moveTo>
                <a:lnTo>
                  <a:pt x="220347" y="596900"/>
                </a:lnTo>
                <a:lnTo>
                  <a:pt x="240535" y="600710"/>
                </a:lnTo>
                <a:lnTo>
                  <a:pt x="264615" y="609600"/>
                </a:lnTo>
                <a:lnTo>
                  <a:pt x="304093" y="635000"/>
                </a:lnTo>
                <a:lnTo>
                  <a:pt x="326134" y="675640"/>
                </a:lnTo>
                <a:lnTo>
                  <a:pt x="326134" y="748030"/>
                </a:lnTo>
                <a:lnTo>
                  <a:pt x="352933" y="748030"/>
                </a:lnTo>
                <a:lnTo>
                  <a:pt x="353341" y="742950"/>
                </a:lnTo>
                <a:lnTo>
                  <a:pt x="353390" y="712470"/>
                </a:lnTo>
                <a:lnTo>
                  <a:pt x="352998" y="698500"/>
                </a:lnTo>
                <a:lnTo>
                  <a:pt x="347318" y="657860"/>
                </a:lnTo>
                <a:lnTo>
                  <a:pt x="318731" y="610870"/>
                </a:lnTo>
                <a:lnTo>
                  <a:pt x="456924" y="610870"/>
                </a:lnTo>
                <a:lnTo>
                  <a:pt x="459261" y="609600"/>
                </a:lnTo>
                <a:lnTo>
                  <a:pt x="489449" y="599440"/>
                </a:lnTo>
                <a:lnTo>
                  <a:pt x="579012" y="599440"/>
                </a:lnTo>
                <a:lnTo>
                  <a:pt x="586353" y="596900"/>
                </a:lnTo>
                <a:close/>
              </a:path>
              <a:path w="1096645" h="772160">
                <a:moveTo>
                  <a:pt x="875678" y="596900"/>
                </a:moveTo>
                <a:lnTo>
                  <a:pt x="593885" y="596900"/>
                </a:lnTo>
                <a:lnTo>
                  <a:pt x="616762" y="600710"/>
                </a:lnTo>
                <a:lnTo>
                  <a:pt x="642466" y="612140"/>
                </a:lnTo>
                <a:lnTo>
                  <a:pt x="682762" y="643890"/>
                </a:lnTo>
                <a:lnTo>
                  <a:pt x="695934" y="668020"/>
                </a:lnTo>
                <a:lnTo>
                  <a:pt x="695934" y="748030"/>
                </a:lnTo>
                <a:lnTo>
                  <a:pt x="722763" y="748030"/>
                </a:lnTo>
                <a:lnTo>
                  <a:pt x="723182" y="742950"/>
                </a:lnTo>
                <a:lnTo>
                  <a:pt x="723395" y="726440"/>
                </a:lnTo>
                <a:lnTo>
                  <a:pt x="723447" y="712470"/>
                </a:lnTo>
                <a:lnTo>
                  <a:pt x="723153" y="698500"/>
                </a:lnTo>
                <a:lnTo>
                  <a:pt x="723073" y="694690"/>
                </a:lnTo>
                <a:lnTo>
                  <a:pt x="717575" y="654050"/>
                </a:lnTo>
                <a:lnTo>
                  <a:pt x="688542" y="610870"/>
                </a:lnTo>
                <a:lnTo>
                  <a:pt x="829121" y="610870"/>
                </a:lnTo>
                <a:lnTo>
                  <a:pt x="831409" y="609600"/>
                </a:lnTo>
                <a:lnTo>
                  <a:pt x="855489" y="600710"/>
                </a:lnTo>
                <a:lnTo>
                  <a:pt x="875678" y="596900"/>
                </a:lnTo>
                <a:close/>
              </a:path>
              <a:path w="1096645" h="772160">
                <a:moveTo>
                  <a:pt x="1041693" y="599440"/>
                </a:moveTo>
                <a:lnTo>
                  <a:pt x="975873" y="599440"/>
                </a:lnTo>
                <a:lnTo>
                  <a:pt x="1006501" y="609600"/>
                </a:lnTo>
                <a:lnTo>
                  <a:pt x="1026959" y="619760"/>
                </a:lnTo>
                <a:lnTo>
                  <a:pt x="1047415" y="637540"/>
                </a:lnTo>
                <a:lnTo>
                  <a:pt x="1063148" y="657860"/>
                </a:lnTo>
                <a:lnTo>
                  <a:pt x="1069441" y="679450"/>
                </a:lnTo>
                <a:lnTo>
                  <a:pt x="1069441" y="748030"/>
                </a:lnTo>
                <a:lnTo>
                  <a:pt x="1095270" y="748030"/>
                </a:lnTo>
                <a:lnTo>
                  <a:pt x="1096074" y="726440"/>
                </a:lnTo>
                <a:lnTo>
                  <a:pt x="1095536" y="698500"/>
                </a:lnTo>
                <a:lnTo>
                  <a:pt x="1094289" y="680720"/>
                </a:lnTo>
                <a:lnTo>
                  <a:pt x="1082839" y="642620"/>
                </a:lnTo>
                <a:lnTo>
                  <a:pt x="1060091" y="612140"/>
                </a:lnTo>
                <a:lnTo>
                  <a:pt x="1041693" y="599440"/>
                </a:lnTo>
                <a:close/>
              </a:path>
              <a:path w="1096645" h="772160">
                <a:moveTo>
                  <a:pt x="207122" y="599440"/>
                </a:moveTo>
                <a:lnTo>
                  <a:pt x="143349" y="599440"/>
                </a:lnTo>
                <a:lnTo>
                  <a:pt x="165890" y="603250"/>
                </a:lnTo>
                <a:lnTo>
                  <a:pt x="194557" y="603250"/>
                </a:lnTo>
                <a:lnTo>
                  <a:pt x="200957" y="601980"/>
                </a:lnTo>
                <a:lnTo>
                  <a:pt x="207122" y="599440"/>
                </a:lnTo>
                <a:close/>
              </a:path>
              <a:path w="1096645" h="772160">
                <a:moveTo>
                  <a:pt x="579012" y="599440"/>
                </a:moveTo>
                <a:lnTo>
                  <a:pt x="512977" y="599440"/>
                </a:lnTo>
                <a:lnTo>
                  <a:pt x="535900" y="603250"/>
                </a:lnTo>
                <a:lnTo>
                  <a:pt x="564273" y="603250"/>
                </a:lnTo>
                <a:lnTo>
                  <a:pt x="571670" y="601980"/>
                </a:lnTo>
                <a:lnTo>
                  <a:pt x="579012" y="599440"/>
                </a:lnTo>
                <a:close/>
              </a:path>
              <a:path w="1096645" h="772160">
                <a:moveTo>
                  <a:pt x="1038013" y="596900"/>
                </a:moveTo>
                <a:lnTo>
                  <a:pt x="882574" y="596900"/>
                </a:lnTo>
                <a:lnTo>
                  <a:pt x="888908" y="599440"/>
                </a:lnTo>
                <a:lnTo>
                  <a:pt x="895076" y="601980"/>
                </a:lnTo>
                <a:lnTo>
                  <a:pt x="901478" y="603250"/>
                </a:lnTo>
                <a:lnTo>
                  <a:pt x="930139" y="603250"/>
                </a:lnTo>
                <a:lnTo>
                  <a:pt x="952678" y="599440"/>
                </a:lnTo>
                <a:lnTo>
                  <a:pt x="1041693" y="599440"/>
                </a:lnTo>
                <a:lnTo>
                  <a:pt x="1038013" y="596900"/>
                </a:lnTo>
                <a:close/>
              </a:path>
              <a:path w="1096645" h="772160">
                <a:moveTo>
                  <a:pt x="537686" y="407670"/>
                </a:moveTo>
                <a:lnTo>
                  <a:pt x="502504" y="419100"/>
                </a:lnTo>
                <a:lnTo>
                  <a:pt x="474808" y="440690"/>
                </a:lnTo>
                <a:lnTo>
                  <a:pt x="456541" y="471170"/>
                </a:lnTo>
                <a:lnTo>
                  <a:pt x="449645" y="506730"/>
                </a:lnTo>
                <a:lnTo>
                  <a:pt x="456065" y="543560"/>
                </a:lnTo>
                <a:lnTo>
                  <a:pt x="477742" y="577850"/>
                </a:lnTo>
                <a:lnTo>
                  <a:pt x="468838" y="579120"/>
                </a:lnTo>
                <a:lnTo>
                  <a:pt x="451961" y="584200"/>
                </a:lnTo>
                <a:lnTo>
                  <a:pt x="442780" y="585470"/>
                </a:lnTo>
                <a:lnTo>
                  <a:pt x="357531" y="588010"/>
                </a:lnTo>
                <a:lnTo>
                  <a:pt x="732946" y="588010"/>
                </a:lnTo>
                <a:lnTo>
                  <a:pt x="649685" y="585470"/>
                </a:lnTo>
                <a:lnTo>
                  <a:pt x="641643" y="582930"/>
                </a:lnTo>
                <a:lnTo>
                  <a:pt x="633987" y="580390"/>
                </a:lnTo>
                <a:lnTo>
                  <a:pt x="618282" y="577850"/>
                </a:lnTo>
                <a:lnTo>
                  <a:pt x="557878" y="577850"/>
                </a:lnTo>
                <a:lnTo>
                  <a:pt x="520353" y="572770"/>
                </a:lnTo>
                <a:lnTo>
                  <a:pt x="489596" y="549910"/>
                </a:lnTo>
                <a:lnTo>
                  <a:pt x="474821" y="511810"/>
                </a:lnTo>
                <a:lnTo>
                  <a:pt x="478382" y="486410"/>
                </a:lnTo>
                <a:lnTo>
                  <a:pt x="491509" y="462280"/>
                </a:lnTo>
                <a:lnTo>
                  <a:pt x="511574" y="443230"/>
                </a:lnTo>
                <a:lnTo>
                  <a:pt x="535950" y="434340"/>
                </a:lnTo>
                <a:lnTo>
                  <a:pt x="615394" y="434340"/>
                </a:lnTo>
                <a:lnTo>
                  <a:pt x="614481" y="433070"/>
                </a:lnTo>
                <a:lnTo>
                  <a:pt x="578409" y="412750"/>
                </a:lnTo>
                <a:lnTo>
                  <a:pt x="537686" y="407670"/>
                </a:lnTo>
                <a:close/>
              </a:path>
              <a:path w="1096645" h="772160">
                <a:moveTo>
                  <a:pt x="840742" y="351790"/>
                </a:moveTo>
                <a:lnTo>
                  <a:pt x="287256" y="351790"/>
                </a:lnTo>
                <a:lnTo>
                  <a:pt x="811920" y="353060"/>
                </a:lnTo>
                <a:lnTo>
                  <a:pt x="842370" y="444500"/>
                </a:lnTo>
                <a:lnTo>
                  <a:pt x="828885" y="467360"/>
                </a:lnTo>
                <a:lnTo>
                  <a:pt x="821975" y="490220"/>
                </a:lnTo>
                <a:lnTo>
                  <a:pt x="821855" y="496570"/>
                </a:lnTo>
                <a:lnTo>
                  <a:pt x="821734" y="502920"/>
                </a:lnTo>
                <a:lnTo>
                  <a:pt x="821662" y="506730"/>
                </a:lnTo>
                <a:lnTo>
                  <a:pt x="821565" y="511810"/>
                </a:lnTo>
                <a:lnTo>
                  <a:pt x="821493" y="515620"/>
                </a:lnTo>
                <a:lnTo>
                  <a:pt x="827292" y="541020"/>
                </a:lnTo>
                <a:lnTo>
                  <a:pt x="831861" y="549910"/>
                </a:lnTo>
                <a:lnTo>
                  <a:pt x="843029" y="567690"/>
                </a:lnTo>
                <a:lnTo>
                  <a:pt x="847563" y="577850"/>
                </a:lnTo>
                <a:lnTo>
                  <a:pt x="839536" y="579120"/>
                </a:lnTo>
                <a:lnTo>
                  <a:pt x="824746" y="584200"/>
                </a:lnTo>
                <a:lnTo>
                  <a:pt x="816318" y="585470"/>
                </a:lnTo>
                <a:lnTo>
                  <a:pt x="732946" y="588010"/>
                </a:lnTo>
                <a:lnTo>
                  <a:pt x="1021407" y="588010"/>
                </a:lnTo>
                <a:lnTo>
                  <a:pt x="991779" y="577850"/>
                </a:lnTo>
                <a:lnTo>
                  <a:pt x="930451" y="577850"/>
                </a:lnTo>
                <a:lnTo>
                  <a:pt x="893354" y="574040"/>
                </a:lnTo>
                <a:lnTo>
                  <a:pt x="866995" y="556260"/>
                </a:lnTo>
                <a:lnTo>
                  <a:pt x="851754" y="529590"/>
                </a:lnTo>
                <a:lnTo>
                  <a:pt x="848012" y="499110"/>
                </a:lnTo>
                <a:lnTo>
                  <a:pt x="856147" y="469900"/>
                </a:lnTo>
                <a:lnTo>
                  <a:pt x="876541" y="447040"/>
                </a:lnTo>
                <a:lnTo>
                  <a:pt x="909572" y="434340"/>
                </a:lnTo>
                <a:lnTo>
                  <a:pt x="984892" y="434340"/>
                </a:lnTo>
                <a:lnTo>
                  <a:pt x="981672" y="430530"/>
                </a:lnTo>
                <a:lnTo>
                  <a:pt x="968093" y="422910"/>
                </a:lnTo>
                <a:lnTo>
                  <a:pt x="867992" y="422910"/>
                </a:lnTo>
                <a:lnTo>
                  <a:pt x="840742" y="351790"/>
                </a:lnTo>
                <a:close/>
              </a:path>
              <a:path w="1096645" h="772160">
                <a:moveTo>
                  <a:pt x="253246" y="434340"/>
                </a:moveTo>
                <a:lnTo>
                  <a:pt x="166265" y="434340"/>
                </a:lnTo>
                <a:lnTo>
                  <a:pt x="207255" y="440690"/>
                </a:lnTo>
                <a:lnTo>
                  <a:pt x="235653" y="464820"/>
                </a:lnTo>
                <a:lnTo>
                  <a:pt x="248636" y="499110"/>
                </a:lnTo>
                <a:lnTo>
                  <a:pt x="243382" y="535940"/>
                </a:lnTo>
                <a:lnTo>
                  <a:pt x="217069" y="566420"/>
                </a:lnTo>
                <a:lnTo>
                  <a:pt x="182452" y="577850"/>
                </a:lnTo>
                <a:lnTo>
                  <a:pt x="248482" y="577850"/>
                </a:lnTo>
                <a:lnTo>
                  <a:pt x="253004" y="567690"/>
                </a:lnTo>
                <a:lnTo>
                  <a:pt x="264164" y="549910"/>
                </a:lnTo>
                <a:lnTo>
                  <a:pt x="268733" y="541020"/>
                </a:lnTo>
                <a:lnTo>
                  <a:pt x="272766" y="525780"/>
                </a:lnTo>
                <a:lnTo>
                  <a:pt x="274803" y="511810"/>
                </a:lnTo>
                <a:lnTo>
                  <a:pt x="274802" y="496570"/>
                </a:lnTo>
                <a:lnTo>
                  <a:pt x="272722" y="481330"/>
                </a:lnTo>
                <a:lnTo>
                  <a:pt x="268080" y="468630"/>
                </a:lnTo>
                <a:lnTo>
                  <a:pt x="261153" y="457200"/>
                </a:lnTo>
                <a:lnTo>
                  <a:pt x="255045" y="445770"/>
                </a:lnTo>
                <a:lnTo>
                  <a:pt x="252859" y="435610"/>
                </a:lnTo>
                <a:lnTo>
                  <a:pt x="253246" y="434340"/>
                </a:lnTo>
                <a:close/>
              </a:path>
              <a:path w="1096645" h="772160">
                <a:moveTo>
                  <a:pt x="615394" y="434340"/>
                </a:moveTo>
                <a:lnTo>
                  <a:pt x="535950" y="434340"/>
                </a:lnTo>
                <a:lnTo>
                  <a:pt x="573328" y="438150"/>
                </a:lnTo>
                <a:lnTo>
                  <a:pt x="602456" y="459740"/>
                </a:lnTo>
                <a:lnTo>
                  <a:pt x="618437" y="491490"/>
                </a:lnTo>
                <a:lnTo>
                  <a:pt x="616377" y="529590"/>
                </a:lnTo>
                <a:lnTo>
                  <a:pt x="592957" y="563880"/>
                </a:lnTo>
                <a:lnTo>
                  <a:pt x="557878" y="577850"/>
                </a:lnTo>
                <a:lnTo>
                  <a:pt x="618282" y="577850"/>
                </a:lnTo>
                <a:lnTo>
                  <a:pt x="639999" y="542290"/>
                </a:lnTo>
                <a:lnTo>
                  <a:pt x="646074" y="502920"/>
                </a:lnTo>
                <a:lnTo>
                  <a:pt x="637302" y="464820"/>
                </a:lnTo>
                <a:lnTo>
                  <a:pt x="615394" y="434340"/>
                </a:lnTo>
                <a:close/>
              </a:path>
              <a:path w="1096645" h="772160">
                <a:moveTo>
                  <a:pt x="984892" y="434340"/>
                </a:moveTo>
                <a:lnTo>
                  <a:pt x="909572" y="434340"/>
                </a:lnTo>
                <a:lnTo>
                  <a:pt x="946121" y="438150"/>
                </a:lnTo>
                <a:lnTo>
                  <a:pt x="972110" y="454660"/>
                </a:lnTo>
                <a:lnTo>
                  <a:pt x="987163" y="481330"/>
                </a:lnTo>
                <a:lnTo>
                  <a:pt x="990901" y="511810"/>
                </a:lnTo>
                <a:lnTo>
                  <a:pt x="982947" y="541020"/>
                </a:lnTo>
                <a:lnTo>
                  <a:pt x="962923" y="565150"/>
                </a:lnTo>
                <a:lnTo>
                  <a:pt x="930451" y="577850"/>
                </a:lnTo>
                <a:lnTo>
                  <a:pt x="991779" y="577850"/>
                </a:lnTo>
                <a:lnTo>
                  <a:pt x="995732" y="567690"/>
                </a:lnTo>
                <a:lnTo>
                  <a:pt x="1001370" y="558800"/>
                </a:lnTo>
                <a:lnTo>
                  <a:pt x="1007275" y="549910"/>
                </a:lnTo>
                <a:lnTo>
                  <a:pt x="1012029" y="541020"/>
                </a:lnTo>
                <a:lnTo>
                  <a:pt x="1017807" y="497840"/>
                </a:lnTo>
                <a:lnTo>
                  <a:pt x="1006360" y="459740"/>
                </a:lnTo>
                <a:lnTo>
                  <a:pt x="984892" y="434340"/>
                </a:lnTo>
                <a:close/>
              </a:path>
              <a:path w="1096645" h="772160">
                <a:moveTo>
                  <a:pt x="545681" y="0"/>
                </a:moveTo>
                <a:lnTo>
                  <a:pt x="487827" y="22860"/>
                </a:lnTo>
                <a:lnTo>
                  <a:pt x="452937" y="74930"/>
                </a:lnTo>
                <a:lnTo>
                  <a:pt x="448973" y="106680"/>
                </a:lnTo>
                <a:lnTo>
                  <a:pt x="456592" y="139700"/>
                </a:lnTo>
                <a:lnTo>
                  <a:pt x="477742" y="170180"/>
                </a:lnTo>
                <a:lnTo>
                  <a:pt x="445973" y="180340"/>
                </a:lnTo>
                <a:lnTo>
                  <a:pt x="413774" y="200660"/>
                </a:lnTo>
                <a:lnTo>
                  <a:pt x="387676" y="227330"/>
                </a:lnTo>
                <a:lnTo>
                  <a:pt x="374206" y="257810"/>
                </a:lnTo>
                <a:lnTo>
                  <a:pt x="373150" y="274320"/>
                </a:lnTo>
                <a:lnTo>
                  <a:pt x="373872" y="292100"/>
                </a:lnTo>
                <a:lnTo>
                  <a:pt x="374761" y="309880"/>
                </a:lnTo>
                <a:lnTo>
                  <a:pt x="374206" y="326390"/>
                </a:lnTo>
                <a:lnTo>
                  <a:pt x="264042" y="328930"/>
                </a:lnTo>
                <a:lnTo>
                  <a:pt x="228032" y="422910"/>
                </a:lnTo>
                <a:lnTo>
                  <a:pt x="256728" y="422910"/>
                </a:lnTo>
                <a:lnTo>
                  <a:pt x="265037" y="397510"/>
                </a:lnTo>
                <a:lnTo>
                  <a:pt x="273706" y="370840"/>
                </a:lnTo>
                <a:lnTo>
                  <a:pt x="278659" y="358140"/>
                </a:lnTo>
                <a:lnTo>
                  <a:pt x="280952" y="354330"/>
                </a:lnTo>
                <a:lnTo>
                  <a:pt x="282135" y="351790"/>
                </a:lnTo>
                <a:lnTo>
                  <a:pt x="840742" y="351790"/>
                </a:lnTo>
                <a:lnTo>
                  <a:pt x="831983" y="328930"/>
                </a:lnTo>
                <a:lnTo>
                  <a:pt x="721818" y="326390"/>
                </a:lnTo>
                <a:lnTo>
                  <a:pt x="400090" y="326390"/>
                </a:lnTo>
                <a:lnTo>
                  <a:pt x="400090" y="261620"/>
                </a:lnTo>
                <a:lnTo>
                  <a:pt x="421961" y="228600"/>
                </a:lnTo>
                <a:lnTo>
                  <a:pt x="465969" y="200660"/>
                </a:lnTo>
                <a:lnTo>
                  <a:pt x="505542" y="189230"/>
                </a:lnTo>
                <a:lnTo>
                  <a:pt x="666881" y="189230"/>
                </a:lnTo>
                <a:lnTo>
                  <a:pt x="665147" y="187960"/>
                </a:lnTo>
                <a:lnTo>
                  <a:pt x="642021" y="177800"/>
                </a:lnTo>
                <a:lnTo>
                  <a:pt x="622239" y="171450"/>
                </a:lnTo>
                <a:lnTo>
                  <a:pt x="558107" y="171450"/>
                </a:lnTo>
                <a:lnTo>
                  <a:pt x="517525" y="165100"/>
                </a:lnTo>
                <a:lnTo>
                  <a:pt x="486420" y="138430"/>
                </a:lnTo>
                <a:lnTo>
                  <a:pt x="475041" y="96520"/>
                </a:lnTo>
                <a:lnTo>
                  <a:pt x="480757" y="72390"/>
                </a:lnTo>
                <a:lnTo>
                  <a:pt x="494434" y="52070"/>
                </a:lnTo>
                <a:lnTo>
                  <a:pt x="513641" y="35560"/>
                </a:lnTo>
                <a:lnTo>
                  <a:pt x="535950" y="27940"/>
                </a:lnTo>
                <a:lnTo>
                  <a:pt x="613875" y="27940"/>
                </a:lnTo>
                <a:lnTo>
                  <a:pt x="610921" y="24130"/>
                </a:lnTo>
                <a:lnTo>
                  <a:pt x="578352" y="5080"/>
                </a:lnTo>
                <a:lnTo>
                  <a:pt x="545681" y="0"/>
                </a:lnTo>
                <a:close/>
              </a:path>
              <a:path w="1096645" h="772160">
                <a:moveTo>
                  <a:pt x="908505" y="408940"/>
                </a:moveTo>
                <a:lnTo>
                  <a:pt x="867992" y="422910"/>
                </a:lnTo>
                <a:lnTo>
                  <a:pt x="968093" y="422910"/>
                </a:lnTo>
                <a:lnTo>
                  <a:pt x="947726" y="411480"/>
                </a:lnTo>
                <a:lnTo>
                  <a:pt x="908505" y="408940"/>
                </a:lnTo>
                <a:close/>
              </a:path>
              <a:path w="1096645" h="772160">
                <a:moveTo>
                  <a:pt x="666881" y="189230"/>
                </a:moveTo>
                <a:lnTo>
                  <a:pt x="590493" y="189230"/>
                </a:lnTo>
                <a:lnTo>
                  <a:pt x="607088" y="191770"/>
                </a:lnTo>
                <a:lnTo>
                  <a:pt x="627531" y="199390"/>
                </a:lnTo>
                <a:lnTo>
                  <a:pt x="662323" y="217170"/>
                </a:lnTo>
                <a:lnTo>
                  <a:pt x="692198" y="252730"/>
                </a:lnTo>
                <a:lnTo>
                  <a:pt x="695934" y="265430"/>
                </a:lnTo>
                <a:lnTo>
                  <a:pt x="695934" y="326390"/>
                </a:lnTo>
                <a:lnTo>
                  <a:pt x="721818" y="326390"/>
                </a:lnTo>
                <a:lnTo>
                  <a:pt x="721818" y="257810"/>
                </a:lnTo>
                <a:lnTo>
                  <a:pt x="719444" y="250190"/>
                </a:lnTo>
                <a:lnTo>
                  <a:pt x="713892" y="240030"/>
                </a:lnTo>
                <a:lnTo>
                  <a:pt x="707524" y="228600"/>
                </a:lnTo>
                <a:lnTo>
                  <a:pt x="702699" y="220980"/>
                </a:lnTo>
                <a:lnTo>
                  <a:pt x="685945" y="203200"/>
                </a:lnTo>
                <a:lnTo>
                  <a:pt x="666881" y="189230"/>
                </a:lnTo>
                <a:close/>
              </a:path>
              <a:path w="1096645" h="772160">
                <a:moveTo>
                  <a:pt x="590493" y="189230"/>
                </a:moveTo>
                <a:lnTo>
                  <a:pt x="505542" y="189230"/>
                </a:lnTo>
                <a:lnTo>
                  <a:pt x="513765" y="190500"/>
                </a:lnTo>
                <a:lnTo>
                  <a:pt x="522500" y="193040"/>
                </a:lnTo>
                <a:lnTo>
                  <a:pt x="531950" y="195580"/>
                </a:lnTo>
                <a:lnTo>
                  <a:pt x="542316" y="196850"/>
                </a:lnTo>
                <a:lnTo>
                  <a:pt x="556674" y="195580"/>
                </a:lnTo>
                <a:lnTo>
                  <a:pt x="568858" y="193040"/>
                </a:lnTo>
                <a:lnTo>
                  <a:pt x="579815" y="190500"/>
                </a:lnTo>
                <a:lnTo>
                  <a:pt x="590493" y="189230"/>
                </a:lnTo>
                <a:close/>
              </a:path>
              <a:path w="1096645" h="772160">
                <a:moveTo>
                  <a:pt x="613875" y="27940"/>
                </a:moveTo>
                <a:lnTo>
                  <a:pt x="535950" y="27940"/>
                </a:lnTo>
                <a:lnTo>
                  <a:pt x="573835" y="31750"/>
                </a:lnTo>
                <a:lnTo>
                  <a:pt x="602583" y="53340"/>
                </a:lnTo>
                <a:lnTo>
                  <a:pt x="618585" y="85090"/>
                </a:lnTo>
                <a:lnTo>
                  <a:pt x="618232" y="119380"/>
                </a:lnTo>
                <a:lnTo>
                  <a:pt x="597916" y="152400"/>
                </a:lnTo>
                <a:lnTo>
                  <a:pt x="558107" y="171450"/>
                </a:lnTo>
                <a:lnTo>
                  <a:pt x="622239" y="171450"/>
                </a:lnTo>
                <a:lnTo>
                  <a:pt x="618282" y="170180"/>
                </a:lnTo>
                <a:lnTo>
                  <a:pt x="640064" y="134620"/>
                </a:lnTo>
                <a:lnTo>
                  <a:pt x="646847" y="95250"/>
                </a:lnTo>
                <a:lnTo>
                  <a:pt x="637507" y="58420"/>
                </a:lnTo>
                <a:lnTo>
                  <a:pt x="613875" y="2794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698">
              <a:solidFill>
                <a:schemeClr val="bg1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27B196B-3EAA-814F-F5D5-7606E0C82828}"/>
              </a:ext>
            </a:extLst>
          </p:cNvPr>
          <p:cNvSpPr/>
          <p:nvPr/>
        </p:nvSpPr>
        <p:spPr>
          <a:xfrm>
            <a:off x="17459186" y="4648050"/>
            <a:ext cx="1629848" cy="106508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96DA9D6-E71C-4B47-2E9F-714C3B17C91F}"/>
              </a:ext>
            </a:extLst>
          </p:cNvPr>
          <p:cNvSpPr/>
          <p:nvPr/>
        </p:nvSpPr>
        <p:spPr>
          <a:xfrm>
            <a:off x="17388956" y="5721598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Female</a:t>
            </a:r>
            <a:r>
              <a:rPr lang="en-US" sz="1400" spc="-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42" dirty="0">
                <a:solidFill>
                  <a:schemeClr val="bg1"/>
                </a:solidFill>
                <a:latin typeface="Arial"/>
                <a:cs typeface="Arial"/>
              </a:rPr>
              <a:t>Employees</a:t>
            </a:r>
            <a:r>
              <a:rPr lang="en-US" sz="1400" spc="-1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(%)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3B113-1514-D502-069C-78D103178CB4}"/>
              </a:ext>
            </a:extLst>
          </p:cNvPr>
          <p:cNvSpPr txBox="1"/>
          <p:nvPr/>
        </p:nvSpPr>
        <p:spPr>
          <a:xfrm>
            <a:off x="18023389" y="5028345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42%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/>
            <a:endParaRPr lang="en-US" sz="1940" dirty="0"/>
          </a:p>
        </p:txBody>
      </p:sp>
      <p:sp>
        <p:nvSpPr>
          <p:cNvPr id="38" name="object 86">
            <a:extLst>
              <a:ext uri="{FF2B5EF4-FFF2-40B4-BE49-F238E27FC236}">
                <a16:creationId xmlns:a16="http://schemas.microsoft.com/office/drawing/2014/main" id="{BF90E2AA-FE84-7B54-E1CF-15F0321BD5B4}"/>
              </a:ext>
            </a:extLst>
          </p:cNvPr>
          <p:cNvSpPr/>
          <p:nvPr/>
        </p:nvSpPr>
        <p:spPr>
          <a:xfrm>
            <a:off x="17649267" y="4996875"/>
            <a:ext cx="426298" cy="404323"/>
          </a:xfrm>
          <a:custGeom>
            <a:avLst/>
            <a:gdLst/>
            <a:ahLst/>
            <a:cxnLst/>
            <a:rect l="l" t="t" r="r" b="b"/>
            <a:pathLst>
              <a:path w="769620" h="805180">
                <a:moveTo>
                  <a:pt x="654265" y="432066"/>
                </a:moveTo>
                <a:lnTo>
                  <a:pt x="619112" y="399186"/>
                </a:lnTo>
                <a:lnTo>
                  <a:pt x="603110" y="368173"/>
                </a:lnTo>
                <a:lnTo>
                  <a:pt x="595020" y="331673"/>
                </a:lnTo>
                <a:lnTo>
                  <a:pt x="592328" y="291325"/>
                </a:lnTo>
                <a:lnTo>
                  <a:pt x="592556" y="248805"/>
                </a:lnTo>
                <a:lnTo>
                  <a:pt x="593204" y="205727"/>
                </a:lnTo>
                <a:lnTo>
                  <a:pt x="591781" y="163741"/>
                </a:lnTo>
                <a:lnTo>
                  <a:pt x="585800" y="124485"/>
                </a:lnTo>
                <a:lnTo>
                  <a:pt x="550164" y="60769"/>
                </a:lnTo>
                <a:lnTo>
                  <a:pt x="515518" y="39585"/>
                </a:lnTo>
                <a:lnTo>
                  <a:pt x="467436" y="31940"/>
                </a:lnTo>
                <a:lnTo>
                  <a:pt x="451993" y="29819"/>
                </a:lnTo>
                <a:lnTo>
                  <a:pt x="444627" y="26593"/>
                </a:lnTo>
                <a:lnTo>
                  <a:pt x="426694" y="15100"/>
                </a:lnTo>
                <a:lnTo>
                  <a:pt x="418719" y="10756"/>
                </a:lnTo>
                <a:lnTo>
                  <a:pt x="377075" y="0"/>
                </a:lnTo>
                <a:lnTo>
                  <a:pt x="334441" y="508"/>
                </a:lnTo>
                <a:lnTo>
                  <a:pt x="293027" y="11226"/>
                </a:lnTo>
                <a:lnTo>
                  <a:pt x="255054" y="31076"/>
                </a:lnTo>
                <a:lnTo>
                  <a:pt x="222783" y="59029"/>
                </a:lnTo>
                <a:lnTo>
                  <a:pt x="198412" y="93992"/>
                </a:lnTo>
                <a:lnTo>
                  <a:pt x="183286" y="137198"/>
                </a:lnTo>
                <a:lnTo>
                  <a:pt x="178015" y="182575"/>
                </a:lnTo>
                <a:lnTo>
                  <a:pt x="177990" y="229235"/>
                </a:lnTo>
                <a:lnTo>
                  <a:pt x="178650" y="276301"/>
                </a:lnTo>
                <a:lnTo>
                  <a:pt x="175399" y="322872"/>
                </a:lnTo>
                <a:lnTo>
                  <a:pt x="163664" y="368058"/>
                </a:lnTo>
                <a:lnTo>
                  <a:pt x="131470" y="412534"/>
                </a:lnTo>
                <a:lnTo>
                  <a:pt x="115163" y="420344"/>
                </a:lnTo>
                <a:lnTo>
                  <a:pt x="116509" y="424840"/>
                </a:lnTo>
                <a:lnTo>
                  <a:pt x="152425" y="453517"/>
                </a:lnTo>
                <a:lnTo>
                  <a:pt x="197256" y="468477"/>
                </a:lnTo>
                <a:lnTo>
                  <a:pt x="254317" y="474306"/>
                </a:lnTo>
                <a:lnTo>
                  <a:pt x="273850" y="475615"/>
                </a:lnTo>
                <a:lnTo>
                  <a:pt x="284213" y="477634"/>
                </a:lnTo>
                <a:lnTo>
                  <a:pt x="287362" y="483933"/>
                </a:lnTo>
                <a:lnTo>
                  <a:pt x="288378" y="493801"/>
                </a:lnTo>
                <a:lnTo>
                  <a:pt x="287921" y="504177"/>
                </a:lnTo>
                <a:lnTo>
                  <a:pt x="286651" y="511987"/>
                </a:lnTo>
                <a:lnTo>
                  <a:pt x="279882" y="525297"/>
                </a:lnTo>
                <a:lnTo>
                  <a:pt x="256286" y="562940"/>
                </a:lnTo>
                <a:lnTo>
                  <a:pt x="251510" y="573024"/>
                </a:lnTo>
                <a:lnTo>
                  <a:pt x="387311" y="678256"/>
                </a:lnTo>
                <a:lnTo>
                  <a:pt x="518185" y="573316"/>
                </a:lnTo>
                <a:lnTo>
                  <a:pt x="502259" y="550443"/>
                </a:lnTo>
                <a:lnTo>
                  <a:pt x="484187" y="527951"/>
                </a:lnTo>
                <a:lnTo>
                  <a:pt x="471944" y="503910"/>
                </a:lnTo>
                <a:lnTo>
                  <a:pt x="473519" y="476402"/>
                </a:lnTo>
                <a:lnTo>
                  <a:pt x="520585" y="472655"/>
                </a:lnTo>
                <a:lnTo>
                  <a:pt x="567918" y="467042"/>
                </a:lnTo>
                <a:lnTo>
                  <a:pt x="613244" y="455015"/>
                </a:lnTo>
                <a:lnTo>
                  <a:pt x="654265" y="432066"/>
                </a:lnTo>
                <a:close/>
              </a:path>
              <a:path w="769620" h="805180">
                <a:moveTo>
                  <a:pt x="769416" y="805014"/>
                </a:moveTo>
                <a:lnTo>
                  <a:pt x="760298" y="765848"/>
                </a:lnTo>
                <a:lnTo>
                  <a:pt x="754443" y="725716"/>
                </a:lnTo>
                <a:lnTo>
                  <a:pt x="747268" y="685952"/>
                </a:lnTo>
                <a:lnTo>
                  <a:pt x="734199" y="647877"/>
                </a:lnTo>
                <a:lnTo>
                  <a:pt x="709841" y="614083"/>
                </a:lnTo>
                <a:lnTo>
                  <a:pt x="675538" y="587616"/>
                </a:lnTo>
                <a:lnTo>
                  <a:pt x="634847" y="566572"/>
                </a:lnTo>
                <a:lnTo>
                  <a:pt x="591362" y="549071"/>
                </a:lnTo>
                <a:lnTo>
                  <a:pt x="548678" y="533222"/>
                </a:lnTo>
                <a:lnTo>
                  <a:pt x="510349" y="517144"/>
                </a:lnTo>
                <a:lnTo>
                  <a:pt x="562216" y="586943"/>
                </a:lnTo>
                <a:lnTo>
                  <a:pt x="583603" y="627049"/>
                </a:lnTo>
                <a:lnTo>
                  <a:pt x="522109" y="627049"/>
                </a:lnTo>
                <a:lnTo>
                  <a:pt x="380707" y="731697"/>
                </a:lnTo>
                <a:lnTo>
                  <a:pt x="247307" y="627049"/>
                </a:lnTo>
                <a:lnTo>
                  <a:pt x="185813" y="627049"/>
                </a:lnTo>
                <a:lnTo>
                  <a:pt x="207200" y="586943"/>
                </a:lnTo>
                <a:lnTo>
                  <a:pt x="259067" y="517144"/>
                </a:lnTo>
                <a:lnTo>
                  <a:pt x="209067" y="537362"/>
                </a:lnTo>
                <a:lnTo>
                  <a:pt x="156133" y="557123"/>
                </a:lnTo>
                <a:lnTo>
                  <a:pt x="105257" y="580428"/>
                </a:lnTo>
                <a:lnTo>
                  <a:pt x="61442" y="611289"/>
                </a:lnTo>
                <a:lnTo>
                  <a:pt x="32829" y="653084"/>
                </a:lnTo>
                <a:lnTo>
                  <a:pt x="18669" y="702881"/>
                </a:lnTo>
                <a:lnTo>
                  <a:pt x="10541" y="755319"/>
                </a:lnTo>
                <a:lnTo>
                  <a:pt x="0" y="805014"/>
                </a:lnTo>
                <a:lnTo>
                  <a:pt x="769416" y="805014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698">
              <a:solidFill>
                <a:schemeClr val="bg1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4A057E4-3F5F-46B0-A89D-9BC5AACD6682}"/>
              </a:ext>
            </a:extLst>
          </p:cNvPr>
          <p:cNvSpPr/>
          <p:nvPr/>
        </p:nvSpPr>
        <p:spPr>
          <a:xfrm>
            <a:off x="21298788" y="4648050"/>
            <a:ext cx="1629848" cy="1065080"/>
          </a:xfrm>
          <a:prstGeom prst="roundRect">
            <a:avLst/>
          </a:prstGeom>
          <a:noFill/>
          <a:ln>
            <a:solidFill>
              <a:srgbClr val="F2901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rtl="0"/>
            <a:endParaRPr lang="en-US" sz="2183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30C5C51-53B6-DD04-E2B0-034D14E07ECA}"/>
              </a:ext>
            </a:extLst>
          </p:cNvPr>
          <p:cNvSpPr/>
          <p:nvPr/>
        </p:nvSpPr>
        <p:spPr>
          <a:xfrm>
            <a:off x="21228558" y="5721598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42" dirty="0">
                <a:solidFill>
                  <a:schemeClr val="bg1"/>
                </a:solidFill>
                <a:latin typeface="Arial"/>
                <a:cs typeface="Arial"/>
              </a:rPr>
              <a:t>Energy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Consumption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(GJ)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998C26-E0B9-9EA1-B9FF-35CD98B39980}"/>
              </a:ext>
            </a:extLst>
          </p:cNvPr>
          <p:cNvSpPr txBox="1"/>
          <p:nvPr/>
        </p:nvSpPr>
        <p:spPr>
          <a:xfrm>
            <a:off x="21551246" y="5025105"/>
            <a:ext cx="159854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940" b="1" spc="-12" dirty="0">
                <a:solidFill>
                  <a:schemeClr val="bg1"/>
                </a:solidFill>
                <a:latin typeface="Arial"/>
                <a:cs typeface="Arial"/>
              </a:rPr>
              <a:t>29,253.65</a:t>
            </a:r>
            <a:endParaRPr lang="en-US" sz="1940" dirty="0"/>
          </a:p>
        </p:txBody>
      </p:sp>
      <p:grpSp>
        <p:nvGrpSpPr>
          <p:cNvPr id="39" name="object 88">
            <a:extLst>
              <a:ext uri="{FF2B5EF4-FFF2-40B4-BE49-F238E27FC236}">
                <a16:creationId xmlns:a16="http://schemas.microsoft.com/office/drawing/2014/main" id="{B6DEEBDA-9821-D495-11A7-06459EDB7BFF}"/>
              </a:ext>
            </a:extLst>
          </p:cNvPr>
          <p:cNvGrpSpPr/>
          <p:nvPr/>
        </p:nvGrpSpPr>
        <p:grpSpPr>
          <a:xfrm>
            <a:off x="21325815" y="5005348"/>
            <a:ext cx="426298" cy="404322"/>
            <a:chOff x="8019505" y="2401269"/>
            <a:chExt cx="748630" cy="748030"/>
          </a:xfrm>
        </p:grpSpPr>
        <p:sp>
          <p:nvSpPr>
            <p:cNvPr id="40" name="object 89">
              <a:extLst>
                <a:ext uri="{FF2B5EF4-FFF2-40B4-BE49-F238E27FC236}">
                  <a16:creationId xmlns:a16="http://schemas.microsoft.com/office/drawing/2014/main" id="{8072798E-A4C5-75AE-6450-6ADB9A7A8212}"/>
                </a:ext>
              </a:extLst>
            </p:cNvPr>
            <p:cNvSpPr/>
            <p:nvPr/>
          </p:nvSpPr>
          <p:spPr>
            <a:xfrm>
              <a:off x="8051855" y="2401269"/>
              <a:ext cx="716280" cy="748030"/>
            </a:xfrm>
            <a:custGeom>
              <a:avLst/>
              <a:gdLst/>
              <a:ahLst/>
              <a:cxnLst/>
              <a:rect l="l" t="t" r="r" b="b"/>
              <a:pathLst>
                <a:path w="716279" h="748030">
                  <a:moveTo>
                    <a:pt x="143209" y="156240"/>
                  </a:moveTo>
                  <a:lnTo>
                    <a:pt x="100617" y="167294"/>
                  </a:lnTo>
                  <a:lnTo>
                    <a:pt x="60912" y="189895"/>
                  </a:lnTo>
                  <a:lnTo>
                    <a:pt x="30545" y="221083"/>
                  </a:lnTo>
                  <a:lnTo>
                    <a:pt x="10060" y="258504"/>
                  </a:lnTo>
                  <a:lnTo>
                    <a:pt x="0" y="299807"/>
                  </a:lnTo>
                  <a:lnTo>
                    <a:pt x="793" y="337306"/>
                  </a:lnTo>
                  <a:lnTo>
                    <a:pt x="13322" y="384645"/>
                  </a:lnTo>
                  <a:lnTo>
                    <a:pt x="37791" y="423474"/>
                  </a:lnTo>
                  <a:lnTo>
                    <a:pt x="67934" y="450777"/>
                  </a:lnTo>
                  <a:lnTo>
                    <a:pt x="72879" y="455829"/>
                  </a:lnTo>
                  <a:lnTo>
                    <a:pt x="74241" y="460604"/>
                  </a:lnTo>
                  <a:lnTo>
                    <a:pt x="69152" y="469525"/>
                  </a:lnTo>
                  <a:lnTo>
                    <a:pt x="69547" y="480656"/>
                  </a:lnTo>
                  <a:lnTo>
                    <a:pt x="69590" y="481870"/>
                  </a:lnTo>
                  <a:lnTo>
                    <a:pt x="69697" y="484855"/>
                  </a:lnTo>
                  <a:lnTo>
                    <a:pt x="76251" y="491053"/>
                  </a:lnTo>
                  <a:lnTo>
                    <a:pt x="76073" y="494530"/>
                  </a:lnTo>
                  <a:lnTo>
                    <a:pt x="75957" y="496802"/>
                  </a:lnTo>
                  <a:lnTo>
                    <a:pt x="75937" y="497200"/>
                  </a:lnTo>
                  <a:lnTo>
                    <a:pt x="74067" y="505624"/>
                  </a:lnTo>
                  <a:lnTo>
                    <a:pt x="71284" y="512257"/>
                  </a:lnTo>
                  <a:lnTo>
                    <a:pt x="70246" y="520288"/>
                  </a:lnTo>
                  <a:lnTo>
                    <a:pt x="73612" y="532905"/>
                  </a:lnTo>
                  <a:lnTo>
                    <a:pt x="80414" y="543948"/>
                  </a:lnTo>
                  <a:lnTo>
                    <a:pt x="88006" y="548947"/>
                  </a:lnTo>
                  <a:lnTo>
                    <a:pt x="95804" y="551794"/>
                  </a:lnTo>
                  <a:lnTo>
                    <a:pt x="103224" y="556381"/>
                  </a:lnTo>
                  <a:lnTo>
                    <a:pt x="111814" y="567793"/>
                  </a:lnTo>
                  <a:lnTo>
                    <a:pt x="120699" y="581389"/>
                  </a:lnTo>
                  <a:lnTo>
                    <a:pt x="132617" y="593185"/>
                  </a:lnTo>
                  <a:lnTo>
                    <a:pt x="150490" y="599385"/>
                  </a:lnTo>
                  <a:lnTo>
                    <a:pt x="151327" y="641427"/>
                  </a:lnTo>
                  <a:lnTo>
                    <a:pt x="161842" y="676854"/>
                  </a:lnTo>
                  <a:lnTo>
                    <a:pt x="180230" y="705443"/>
                  </a:lnTo>
                  <a:lnTo>
                    <a:pt x="204686" y="726973"/>
                  </a:lnTo>
                  <a:lnTo>
                    <a:pt x="233408" y="741222"/>
                  </a:lnTo>
                  <a:lnTo>
                    <a:pt x="264591" y="747968"/>
                  </a:lnTo>
                  <a:lnTo>
                    <a:pt x="296430" y="746990"/>
                  </a:lnTo>
                  <a:lnTo>
                    <a:pt x="327123" y="738065"/>
                  </a:lnTo>
                  <a:lnTo>
                    <a:pt x="354861" y="720974"/>
                  </a:lnTo>
                  <a:lnTo>
                    <a:pt x="279704" y="720974"/>
                  </a:lnTo>
                  <a:lnTo>
                    <a:pt x="247399" y="716861"/>
                  </a:lnTo>
                  <a:lnTo>
                    <a:pt x="217973" y="702455"/>
                  </a:lnTo>
                  <a:lnTo>
                    <a:pt x="194640" y="678053"/>
                  </a:lnTo>
                  <a:lnTo>
                    <a:pt x="180610" y="643953"/>
                  </a:lnTo>
                  <a:lnTo>
                    <a:pt x="179096" y="600453"/>
                  </a:lnTo>
                  <a:lnTo>
                    <a:pt x="180143" y="591815"/>
                  </a:lnTo>
                  <a:lnTo>
                    <a:pt x="190960" y="591815"/>
                  </a:lnTo>
                  <a:lnTo>
                    <a:pt x="193326" y="589846"/>
                  </a:lnTo>
                  <a:lnTo>
                    <a:pt x="202347" y="579967"/>
                  </a:lnTo>
                  <a:lnTo>
                    <a:pt x="208647" y="570550"/>
                  </a:lnTo>
                  <a:lnTo>
                    <a:pt x="166043" y="570550"/>
                  </a:lnTo>
                  <a:lnTo>
                    <a:pt x="153254" y="569963"/>
                  </a:lnTo>
                  <a:lnTo>
                    <a:pt x="141338" y="564454"/>
                  </a:lnTo>
                  <a:lnTo>
                    <a:pt x="135095" y="564454"/>
                  </a:lnTo>
                  <a:lnTo>
                    <a:pt x="136890" y="556381"/>
                  </a:lnTo>
                  <a:lnTo>
                    <a:pt x="217241" y="556381"/>
                  </a:lnTo>
                  <a:lnTo>
                    <a:pt x="219074" y="553544"/>
                  </a:lnTo>
                  <a:lnTo>
                    <a:pt x="221911" y="551659"/>
                  </a:lnTo>
                  <a:lnTo>
                    <a:pt x="230861" y="551659"/>
                  </a:lnTo>
                  <a:lnTo>
                    <a:pt x="232152" y="550853"/>
                  </a:lnTo>
                  <a:lnTo>
                    <a:pt x="246712" y="537489"/>
                  </a:lnTo>
                  <a:lnTo>
                    <a:pt x="248952" y="528761"/>
                  </a:lnTo>
                  <a:lnTo>
                    <a:pt x="184050" y="528761"/>
                  </a:lnTo>
                  <a:lnTo>
                    <a:pt x="148220" y="528453"/>
                  </a:lnTo>
                  <a:lnTo>
                    <a:pt x="114310" y="527049"/>
                  </a:lnTo>
                  <a:lnTo>
                    <a:pt x="98020" y="524361"/>
                  </a:lnTo>
                  <a:lnTo>
                    <a:pt x="96020" y="521346"/>
                  </a:lnTo>
                  <a:lnTo>
                    <a:pt x="99665" y="510349"/>
                  </a:lnTo>
                  <a:lnTo>
                    <a:pt x="248153" y="510349"/>
                  </a:lnTo>
                  <a:lnTo>
                    <a:pt x="246769" y="494530"/>
                  </a:lnTo>
                  <a:lnTo>
                    <a:pt x="247125" y="487514"/>
                  </a:lnTo>
                  <a:lnTo>
                    <a:pt x="251518" y="481870"/>
                  </a:lnTo>
                  <a:lnTo>
                    <a:pt x="103308" y="481870"/>
                  </a:lnTo>
                  <a:lnTo>
                    <a:pt x="99025" y="480656"/>
                  </a:lnTo>
                  <a:lnTo>
                    <a:pt x="96010" y="470761"/>
                  </a:lnTo>
                  <a:lnTo>
                    <a:pt x="98020" y="467735"/>
                  </a:lnTo>
                  <a:lnTo>
                    <a:pt x="114310" y="465047"/>
                  </a:lnTo>
                  <a:lnTo>
                    <a:pt x="148220" y="463643"/>
                  </a:lnTo>
                  <a:lnTo>
                    <a:pt x="249429" y="463335"/>
                  </a:lnTo>
                  <a:lnTo>
                    <a:pt x="248790" y="462531"/>
                  </a:lnTo>
                  <a:lnTo>
                    <a:pt x="250528" y="456007"/>
                  </a:lnTo>
                  <a:lnTo>
                    <a:pt x="254934" y="451102"/>
                  </a:lnTo>
                  <a:lnTo>
                    <a:pt x="264282" y="442772"/>
                  </a:lnTo>
                  <a:lnTo>
                    <a:pt x="266767" y="440599"/>
                  </a:lnTo>
                  <a:lnTo>
                    <a:pt x="161663" y="440599"/>
                  </a:lnTo>
                  <a:lnTo>
                    <a:pt x="101423" y="437683"/>
                  </a:lnTo>
                  <a:lnTo>
                    <a:pt x="55840" y="401406"/>
                  </a:lnTo>
                  <a:lnTo>
                    <a:pt x="29408" y="345405"/>
                  </a:lnTo>
                  <a:lnTo>
                    <a:pt x="28052" y="305576"/>
                  </a:lnTo>
                  <a:lnTo>
                    <a:pt x="27934" y="302097"/>
                  </a:lnTo>
                  <a:lnTo>
                    <a:pt x="39688" y="260902"/>
                  </a:lnTo>
                  <a:lnTo>
                    <a:pt x="63198" y="225329"/>
                  </a:lnTo>
                  <a:lnTo>
                    <a:pt x="96993" y="198887"/>
                  </a:lnTo>
                  <a:lnTo>
                    <a:pt x="139600" y="185084"/>
                  </a:lnTo>
                  <a:lnTo>
                    <a:pt x="254159" y="185084"/>
                  </a:lnTo>
                  <a:lnTo>
                    <a:pt x="254004" y="184942"/>
                  </a:lnTo>
                  <a:lnTo>
                    <a:pt x="220928" y="166514"/>
                  </a:lnTo>
                  <a:lnTo>
                    <a:pt x="183655" y="156463"/>
                  </a:lnTo>
                  <a:lnTo>
                    <a:pt x="143209" y="156240"/>
                  </a:lnTo>
                  <a:close/>
                </a:path>
                <a:path w="716279" h="748030">
                  <a:moveTo>
                    <a:pt x="474609" y="0"/>
                  </a:moveTo>
                  <a:lnTo>
                    <a:pt x="407668" y="28356"/>
                  </a:lnTo>
                  <a:lnTo>
                    <a:pt x="373760" y="97191"/>
                  </a:lnTo>
                  <a:lnTo>
                    <a:pt x="370557" y="143715"/>
                  </a:lnTo>
                  <a:lnTo>
                    <a:pt x="369304" y="184942"/>
                  </a:lnTo>
                  <a:lnTo>
                    <a:pt x="369264" y="186257"/>
                  </a:lnTo>
                  <a:lnTo>
                    <a:pt x="369154" y="189895"/>
                  </a:lnTo>
                  <a:lnTo>
                    <a:pt x="369092" y="241140"/>
                  </a:lnTo>
                  <a:lnTo>
                    <a:pt x="370013" y="288178"/>
                  </a:lnTo>
                  <a:lnTo>
                    <a:pt x="371603" y="337306"/>
                  </a:lnTo>
                  <a:lnTo>
                    <a:pt x="373381" y="384645"/>
                  </a:lnTo>
                  <a:lnTo>
                    <a:pt x="374754" y="423474"/>
                  </a:lnTo>
                  <a:lnTo>
                    <a:pt x="374872" y="426835"/>
                  </a:lnTo>
                  <a:lnTo>
                    <a:pt x="374986" y="430057"/>
                  </a:lnTo>
                  <a:lnTo>
                    <a:pt x="375003" y="430566"/>
                  </a:lnTo>
                  <a:lnTo>
                    <a:pt x="375116" y="433767"/>
                  </a:lnTo>
                  <a:lnTo>
                    <a:pt x="375189" y="435842"/>
                  </a:lnTo>
                  <a:lnTo>
                    <a:pt x="376328" y="480656"/>
                  </a:lnTo>
                  <a:lnTo>
                    <a:pt x="376229" y="566049"/>
                  </a:lnTo>
                  <a:lnTo>
                    <a:pt x="375980" y="579967"/>
                  </a:lnTo>
                  <a:lnTo>
                    <a:pt x="375954" y="581389"/>
                  </a:lnTo>
                  <a:lnTo>
                    <a:pt x="373548" y="627164"/>
                  </a:lnTo>
                  <a:lnTo>
                    <a:pt x="373478" y="628515"/>
                  </a:lnTo>
                  <a:lnTo>
                    <a:pt x="361775" y="668562"/>
                  </a:lnTo>
                  <a:lnTo>
                    <a:pt x="340104" y="697122"/>
                  </a:lnTo>
                  <a:lnTo>
                    <a:pt x="311676" y="714493"/>
                  </a:lnTo>
                  <a:lnTo>
                    <a:pt x="279704" y="720974"/>
                  </a:lnTo>
                  <a:lnTo>
                    <a:pt x="354863" y="720974"/>
                  </a:lnTo>
                  <a:lnTo>
                    <a:pt x="377852" y="695488"/>
                  </a:lnTo>
                  <a:lnTo>
                    <a:pt x="394280" y="661392"/>
                  </a:lnTo>
                  <a:lnTo>
                    <a:pt x="402346" y="618463"/>
                  </a:lnTo>
                  <a:lnTo>
                    <a:pt x="404671" y="572877"/>
                  </a:lnTo>
                  <a:lnTo>
                    <a:pt x="404789" y="570550"/>
                  </a:lnTo>
                  <a:lnTo>
                    <a:pt x="404906" y="568267"/>
                  </a:lnTo>
                  <a:lnTo>
                    <a:pt x="405007" y="564454"/>
                  </a:lnTo>
                  <a:lnTo>
                    <a:pt x="405547" y="537489"/>
                  </a:lnTo>
                  <a:lnTo>
                    <a:pt x="405572" y="450777"/>
                  </a:lnTo>
                  <a:lnTo>
                    <a:pt x="405420" y="442772"/>
                  </a:lnTo>
                  <a:lnTo>
                    <a:pt x="405323" y="437683"/>
                  </a:lnTo>
                  <a:lnTo>
                    <a:pt x="405199" y="431118"/>
                  </a:lnTo>
                  <a:lnTo>
                    <a:pt x="405072" y="424436"/>
                  </a:lnTo>
                  <a:lnTo>
                    <a:pt x="404953" y="418197"/>
                  </a:lnTo>
                  <a:lnTo>
                    <a:pt x="404845" y="412512"/>
                  </a:lnTo>
                  <a:lnTo>
                    <a:pt x="403528" y="364465"/>
                  </a:lnTo>
                  <a:lnTo>
                    <a:pt x="401806" y="305576"/>
                  </a:lnTo>
                  <a:lnTo>
                    <a:pt x="400528" y="252919"/>
                  </a:lnTo>
                  <a:lnTo>
                    <a:pt x="400012" y="210301"/>
                  </a:lnTo>
                  <a:lnTo>
                    <a:pt x="400007" y="184942"/>
                  </a:lnTo>
                  <a:lnTo>
                    <a:pt x="400136" y="167294"/>
                  </a:lnTo>
                  <a:lnTo>
                    <a:pt x="402031" y="97191"/>
                  </a:lnTo>
                  <a:lnTo>
                    <a:pt x="418186" y="59650"/>
                  </a:lnTo>
                  <a:lnTo>
                    <a:pt x="484332" y="27396"/>
                  </a:lnTo>
                  <a:lnTo>
                    <a:pt x="554496" y="27396"/>
                  </a:lnTo>
                  <a:lnTo>
                    <a:pt x="546235" y="18951"/>
                  </a:lnTo>
                  <a:lnTo>
                    <a:pt x="511608" y="3135"/>
                  </a:lnTo>
                  <a:lnTo>
                    <a:pt x="474609" y="0"/>
                  </a:lnTo>
                  <a:close/>
                </a:path>
                <a:path w="716279" h="748030">
                  <a:moveTo>
                    <a:pt x="539027" y="360917"/>
                  </a:moveTo>
                  <a:lnTo>
                    <a:pt x="508345" y="412512"/>
                  </a:lnTo>
                  <a:lnTo>
                    <a:pt x="491843" y="470386"/>
                  </a:lnTo>
                  <a:lnTo>
                    <a:pt x="477068" y="528162"/>
                  </a:lnTo>
                  <a:lnTo>
                    <a:pt x="469684" y="565616"/>
                  </a:lnTo>
                  <a:lnTo>
                    <a:pt x="469761" y="572877"/>
                  </a:lnTo>
                  <a:lnTo>
                    <a:pt x="471383" y="579967"/>
                  </a:lnTo>
                  <a:lnTo>
                    <a:pt x="471442" y="580222"/>
                  </a:lnTo>
                  <a:lnTo>
                    <a:pt x="475272" y="585909"/>
                  </a:lnTo>
                  <a:lnTo>
                    <a:pt x="481799" y="588192"/>
                  </a:lnTo>
                  <a:lnTo>
                    <a:pt x="554310" y="588192"/>
                  </a:lnTo>
                  <a:lnTo>
                    <a:pt x="522248" y="692869"/>
                  </a:lnTo>
                  <a:lnTo>
                    <a:pt x="524351" y="701716"/>
                  </a:lnTo>
                  <a:lnTo>
                    <a:pt x="529512" y="707058"/>
                  </a:lnTo>
                  <a:lnTo>
                    <a:pt x="536743" y="708273"/>
                  </a:lnTo>
                  <a:lnTo>
                    <a:pt x="545053" y="704733"/>
                  </a:lnTo>
                  <a:lnTo>
                    <a:pt x="610069" y="627164"/>
                  </a:lnTo>
                  <a:lnTo>
                    <a:pt x="573744" y="627164"/>
                  </a:lnTo>
                  <a:lnTo>
                    <a:pt x="575679" y="612722"/>
                  </a:lnTo>
                  <a:lnTo>
                    <a:pt x="582331" y="590014"/>
                  </a:lnTo>
                  <a:lnTo>
                    <a:pt x="586464" y="569049"/>
                  </a:lnTo>
                  <a:lnTo>
                    <a:pt x="580843" y="559837"/>
                  </a:lnTo>
                  <a:lnTo>
                    <a:pt x="501254" y="559837"/>
                  </a:lnTo>
                  <a:lnTo>
                    <a:pt x="549001" y="389727"/>
                  </a:lnTo>
                  <a:lnTo>
                    <a:pt x="658163" y="389727"/>
                  </a:lnTo>
                  <a:lnTo>
                    <a:pt x="662547" y="371926"/>
                  </a:lnTo>
                  <a:lnTo>
                    <a:pt x="661867" y="369392"/>
                  </a:lnTo>
                  <a:lnTo>
                    <a:pt x="656401" y="361371"/>
                  </a:lnTo>
                  <a:lnTo>
                    <a:pt x="564917" y="361371"/>
                  </a:lnTo>
                  <a:lnTo>
                    <a:pt x="539027" y="360917"/>
                  </a:lnTo>
                  <a:close/>
                </a:path>
                <a:path w="716279" h="748030">
                  <a:moveTo>
                    <a:pt x="658163" y="389727"/>
                  </a:moveTo>
                  <a:lnTo>
                    <a:pt x="625061" y="389727"/>
                  </a:lnTo>
                  <a:lnTo>
                    <a:pt x="583157" y="491619"/>
                  </a:lnTo>
                  <a:lnTo>
                    <a:pt x="579545" y="496802"/>
                  </a:lnTo>
                  <a:lnTo>
                    <a:pt x="587925" y="510349"/>
                  </a:lnTo>
                  <a:lnTo>
                    <a:pt x="670936" y="510349"/>
                  </a:lnTo>
                  <a:lnTo>
                    <a:pt x="573744" y="627164"/>
                  </a:lnTo>
                  <a:lnTo>
                    <a:pt x="610069" y="627164"/>
                  </a:lnTo>
                  <a:lnTo>
                    <a:pt x="713059" y="504288"/>
                  </a:lnTo>
                  <a:lnTo>
                    <a:pt x="716043" y="497746"/>
                  </a:lnTo>
                  <a:lnTo>
                    <a:pt x="714972" y="491619"/>
                  </a:lnTo>
                  <a:lnTo>
                    <a:pt x="714873" y="491053"/>
                  </a:lnTo>
                  <a:lnTo>
                    <a:pt x="714755" y="490378"/>
                  </a:lnTo>
                  <a:lnTo>
                    <a:pt x="710514" y="484360"/>
                  </a:lnTo>
                  <a:lnTo>
                    <a:pt x="704640" y="481870"/>
                  </a:lnTo>
                  <a:lnTo>
                    <a:pt x="617983" y="481870"/>
                  </a:lnTo>
                  <a:lnTo>
                    <a:pt x="627039" y="458176"/>
                  </a:lnTo>
                  <a:lnTo>
                    <a:pt x="643018" y="424436"/>
                  </a:lnTo>
                  <a:lnTo>
                    <a:pt x="657621" y="391928"/>
                  </a:lnTo>
                  <a:lnTo>
                    <a:pt x="658163" y="389727"/>
                  </a:lnTo>
                  <a:close/>
                </a:path>
                <a:path w="716279" h="748030">
                  <a:moveTo>
                    <a:pt x="190960" y="591815"/>
                  </a:moveTo>
                  <a:lnTo>
                    <a:pt x="180143" y="591815"/>
                  </a:lnTo>
                  <a:lnTo>
                    <a:pt x="187148" y="594987"/>
                  </a:lnTo>
                  <a:lnTo>
                    <a:pt x="190960" y="591815"/>
                  </a:lnTo>
                  <a:close/>
                </a:path>
                <a:path w="716279" h="748030">
                  <a:moveTo>
                    <a:pt x="217241" y="556381"/>
                  </a:moveTo>
                  <a:lnTo>
                    <a:pt x="186362" y="556381"/>
                  </a:lnTo>
                  <a:lnTo>
                    <a:pt x="177754" y="566049"/>
                  </a:lnTo>
                  <a:lnTo>
                    <a:pt x="166043" y="570550"/>
                  </a:lnTo>
                  <a:lnTo>
                    <a:pt x="208647" y="570550"/>
                  </a:lnTo>
                  <a:lnTo>
                    <a:pt x="210174" y="568267"/>
                  </a:lnTo>
                  <a:lnTo>
                    <a:pt x="216014" y="558281"/>
                  </a:lnTo>
                  <a:lnTo>
                    <a:pt x="217241" y="556381"/>
                  </a:lnTo>
                  <a:close/>
                </a:path>
                <a:path w="716279" h="748030">
                  <a:moveTo>
                    <a:pt x="138050" y="562056"/>
                  </a:moveTo>
                  <a:lnTo>
                    <a:pt x="134984" y="564454"/>
                  </a:lnTo>
                  <a:lnTo>
                    <a:pt x="141338" y="564454"/>
                  </a:lnTo>
                  <a:lnTo>
                    <a:pt x="138050" y="562056"/>
                  </a:lnTo>
                  <a:close/>
                </a:path>
                <a:path w="716279" h="748030">
                  <a:moveTo>
                    <a:pt x="230861" y="551659"/>
                  </a:moveTo>
                  <a:lnTo>
                    <a:pt x="221911" y="551659"/>
                  </a:lnTo>
                  <a:lnTo>
                    <a:pt x="228414" y="553188"/>
                  </a:lnTo>
                  <a:lnTo>
                    <a:pt x="230861" y="551659"/>
                  </a:lnTo>
                  <a:close/>
                </a:path>
                <a:path w="716279" h="748030">
                  <a:moveTo>
                    <a:pt x="214917" y="527272"/>
                  </a:moveTo>
                  <a:lnTo>
                    <a:pt x="206100" y="528162"/>
                  </a:lnTo>
                  <a:lnTo>
                    <a:pt x="184050" y="528761"/>
                  </a:lnTo>
                  <a:lnTo>
                    <a:pt x="248952" y="528761"/>
                  </a:lnTo>
                  <a:lnTo>
                    <a:pt x="249294" y="527429"/>
                  </a:lnTo>
                  <a:lnTo>
                    <a:pt x="219859" y="527429"/>
                  </a:lnTo>
                  <a:lnTo>
                    <a:pt x="214917" y="527272"/>
                  </a:lnTo>
                  <a:close/>
                </a:path>
                <a:path w="716279" h="748030">
                  <a:moveTo>
                    <a:pt x="248153" y="510349"/>
                  </a:moveTo>
                  <a:lnTo>
                    <a:pt x="220112" y="510349"/>
                  </a:lnTo>
                  <a:lnTo>
                    <a:pt x="225325" y="519031"/>
                  </a:lnTo>
                  <a:lnTo>
                    <a:pt x="219961" y="527272"/>
                  </a:lnTo>
                  <a:lnTo>
                    <a:pt x="219859" y="527429"/>
                  </a:lnTo>
                  <a:lnTo>
                    <a:pt x="249294" y="527429"/>
                  </a:lnTo>
                  <a:lnTo>
                    <a:pt x="250082" y="524361"/>
                  </a:lnTo>
                  <a:lnTo>
                    <a:pt x="248153" y="510349"/>
                  </a:lnTo>
                  <a:close/>
                </a:path>
                <a:path w="716279" h="748030">
                  <a:moveTo>
                    <a:pt x="250488" y="464667"/>
                  </a:moveTo>
                  <a:lnTo>
                    <a:pt x="219859" y="464667"/>
                  </a:lnTo>
                  <a:lnTo>
                    <a:pt x="225325" y="473064"/>
                  </a:lnTo>
                  <a:lnTo>
                    <a:pt x="220037" y="481870"/>
                  </a:lnTo>
                  <a:lnTo>
                    <a:pt x="251518" y="481870"/>
                  </a:lnTo>
                  <a:lnTo>
                    <a:pt x="252162" y="481043"/>
                  </a:lnTo>
                  <a:lnTo>
                    <a:pt x="253365" y="470761"/>
                  </a:lnTo>
                  <a:lnTo>
                    <a:pt x="253409" y="470386"/>
                  </a:lnTo>
                  <a:lnTo>
                    <a:pt x="253509" y="469525"/>
                  </a:lnTo>
                  <a:lnTo>
                    <a:pt x="253617" y="468604"/>
                  </a:lnTo>
                  <a:lnTo>
                    <a:pt x="250613" y="464824"/>
                  </a:lnTo>
                  <a:lnTo>
                    <a:pt x="250488" y="464667"/>
                  </a:lnTo>
                  <a:close/>
                </a:path>
                <a:path w="716279" h="748030">
                  <a:moveTo>
                    <a:pt x="249429" y="463335"/>
                  </a:moveTo>
                  <a:lnTo>
                    <a:pt x="184050" y="463335"/>
                  </a:lnTo>
                  <a:lnTo>
                    <a:pt x="206100" y="463934"/>
                  </a:lnTo>
                  <a:lnTo>
                    <a:pt x="214917" y="464824"/>
                  </a:lnTo>
                  <a:lnTo>
                    <a:pt x="219859" y="464667"/>
                  </a:lnTo>
                  <a:lnTo>
                    <a:pt x="250488" y="464667"/>
                  </a:lnTo>
                  <a:lnTo>
                    <a:pt x="249429" y="463335"/>
                  </a:lnTo>
                  <a:close/>
                </a:path>
                <a:path w="716279" h="748030">
                  <a:moveTo>
                    <a:pt x="254159" y="185084"/>
                  </a:moveTo>
                  <a:lnTo>
                    <a:pt x="139600" y="185084"/>
                  </a:lnTo>
                  <a:lnTo>
                    <a:pt x="186724" y="186257"/>
                  </a:lnTo>
                  <a:lnTo>
                    <a:pt x="227771" y="201399"/>
                  </a:lnTo>
                  <a:lnTo>
                    <a:pt x="260809" y="227772"/>
                  </a:lnTo>
                  <a:lnTo>
                    <a:pt x="283905" y="262642"/>
                  </a:lnTo>
                  <a:lnTo>
                    <a:pt x="295129" y="303272"/>
                  </a:lnTo>
                  <a:lnTo>
                    <a:pt x="292639" y="345405"/>
                  </a:lnTo>
                  <a:lnTo>
                    <a:pt x="274234" y="390868"/>
                  </a:lnTo>
                  <a:lnTo>
                    <a:pt x="235996" y="430566"/>
                  </a:lnTo>
                  <a:lnTo>
                    <a:pt x="198850" y="439873"/>
                  </a:lnTo>
                  <a:lnTo>
                    <a:pt x="161663" y="440599"/>
                  </a:lnTo>
                  <a:lnTo>
                    <a:pt x="266767" y="440599"/>
                  </a:lnTo>
                  <a:lnTo>
                    <a:pt x="306864" y="390326"/>
                  </a:lnTo>
                  <a:lnTo>
                    <a:pt x="320515" y="352052"/>
                  </a:lnTo>
                  <a:lnTo>
                    <a:pt x="323814" y="313464"/>
                  </a:lnTo>
                  <a:lnTo>
                    <a:pt x="317786" y="276010"/>
                  </a:lnTo>
                  <a:lnTo>
                    <a:pt x="303458" y="241140"/>
                  </a:lnTo>
                  <a:lnTo>
                    <a:pt x="281856" y="210301"/>
                  </a:lnTo>
                  <a:lnTo>
                    <a:pt x="254159" y="185084"/>
                  </a:lnTo>
                  <a:close/>
                </a:path>
                <a:path w="716279" h="748030">
                  <a:moveTo>
                    <a:pt x="554496" y="27396"/>
                  </a:moveTo>
                  <a:lnTo>
                    <a:pt x="484332" y="27396"/>
                  </a:lnTo>
                  <a:lnTo>
                    <a:pt x="521338" y="36171"/>
                  </a:lnTo>
                  <a:lnTo>
                    <a:pt x="552310" y="63894"/>
                  </a:lnTo>
                  <a:lnTo>
                    <a:pt x="555349" y="69241"/>
                  </a:lnTo>
                  <a:lnTo>
                    <a:pt x="559563" y="77570"/>
                  </a:lnTo>
                  <a:lnTo>
                    <a:pt x="563303" y="85649"/>
                  </a:lnTo>
                  <a:lnTo>
                    <a:pt x="564917" y="90249"/>
                  </a:lnTo>
                  <a:lnTo>
                    <a:pt x="564917" y="361371"/>
                  </a:lnTo>
                  <a:lnTo>
                    <a:pt x="593220" y="361371"/>
                  </a:lnTo>
                  <a:lnTo>
                    <a:pt x="593220" y="90249"/>
                  </a:lnTo>
                  <a:lnTo>
                    <a:pt x="590946" y="82202"/>
                  </a:lnTo>
                  <a:lnTo>
                    <a:pt x="585635" y="69480"/>
                  </a:lnTo>
                  <a:lnTo>
                    <a:pt x="579548" y="56656"/>
                  </a:lnTo>
                  <a:lnTo>
                    <a:pt x="574948" y="48302"/>
                  </a:lnTo>
                  <a:lnTo>
                    <a:pt x="554496" y="27396"/>
                  </a:lnTo>
                  <a:close/>
                </a:path>
              </a:pathLst>
            </a:custGeom>
            <a:solidFill>
              <a:srgbClr val="213F7D"/>
            </a:solidFill>
            <a:ln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pPr rtl="0"/>
              <a:endParaRPr sz="1698">
                <a:solidFill>
                  <a:schemeClr val="bg1"/>
                </a:solidFill>
              </a:endParaRPr>
            </a:p>
          </p:txBody>
        </p:sp>
        <p:pic>
          <p:nvPicPr>
            <p:cNvPr id="41" name="object 90">
              <a:extLst>
                <a:ext uri="{FF2B5EF4-FFF2-40B4-BE49-F238E27FC236}">
                  <a16:creationId xmlns:a16="http://schemas.microsoft.com/office/drawing/2014/main" id="{94EB153A-A0B9-6ED0-6606-A009485E597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19505" y="2506192"/>
              <a:ext cx="77700" cy="79868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pic>
          <p:nvPicPr>
            <p:cNvPr id="42" name="object 91">
              <a:extLst>
                <a:ext uri="{FF2B5EF4-FFF2-40B4-BE49-F238E27FC236}">
                  <a16:creationId xmlns:a16="http://schemas.microsoft.com/office/drawing/2014/main" id="{C62F4187-F559-7488-D986-BA6B40615FA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2779" y="2507020"/>
              <a:ext cx="79421" cy="79041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sp>
          <p:nvSpPr>
            <p:cNvPr id="43" name="object 92">
              <a:extLst>
                <a:ext uri="{FF2B5EF4-FFF2-40B4-BE49-F238E27FC236}">
                  <a16:creationId xmlns:a16="http://schemas.microsoft.com/office/drawing/2014/main" id="{D792F0AF-447F-5815-BCC2-45C478C49796}"/>
                </a:ext>
              </a:extLst>
            </p:cNvPr>
            <p:cNvSpPr/>
            <p:nvPr/>
          </p:nvSpPr>
          <p:spPr>
            <a:xfrm>
              <a:off x="8194411" y="2438078"/>
              <a:ext cx="29845" cy="97155"/>
            </a:xfrm>
            <a:custGeom>
              <a:avLst/>
              <a:gdLst/>
              <a:ahLst/>
              <a:cxnLst/>
              <a:rect l="l" t="t" r="r" b="b"/>
              <a:pathLst>
                <a:path w="29845" h="97155">
                  <a:moveTo>
                    <a:pt x="18519" y="0"/>
                  </a:moveTo>
                  <a:lnTo>
                    <a:pt x="13996" y="1874"/>
                  </a:lnTo>
                  <a:lnTo>
                    <a:pt x="10048" y="2157"/>
                  </a:lnTo>
                  <a:lnTo>
                    <a:pt x="2247" y="7999"/>
                  </a:lnTo>
                  <a:lnTo>
                    <a:pt x="1431" y="10910"/>
                  </a:lnTo>
                  <a:lnTo>
                    <a:pt x="0" y="25787"/>
                  </a:lnTo>
                  <a:lnTo>
                    <a:pt x="159" y="48048"/>
                  </a:lnTo>
                  <a:lnTo>
                    <a:pt x="1431" y="88876"/>
                  </a:lnTo>
                  <a:lnTo>
                    <a:pt x="5851" y="94986"/>
                  </a:lnTo>
                  <a:lnTo>
                    <a:pt x="15577" y="97124"/>
                  </a:lnTo>
                  <a:lnTo>
                    <a:pt x="25302" y="94252"/>
                  </a:lnTo>
                  <a:lnTo>
                    <a:pt x="29723" y="85337"/>
                  </a:lnTo>
                  <a:lnTo>
                    <a:pt x="29723" y="8313"/>
                  </a:lnTo>
                  <a:lnTo>
                    <a:pt x="18519" y="0"/>
                  </a:lnTo>
                  <a:close/>
                </a:path>
              </a:pathLst>
            </a:custGeom>
            <a:solidFill>
              <a:srgbClr val="213F7D"/>
            </a:solidFill>
            <a:ln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0305ABC-CDEF-726D-5CF6-CBCDC7FF1F5E}"/>
              </a:ext>
            </a:extLst>
          </p:cNvPr>
          <p:cNvSpPr/>
          <p:nvPr/>
        </p:nvSpPr>
        <p:spPr>
          <a:xfrm>
            <a:off x="21300720" y="6428463"/>
            <a:ext cx="1629848" cy="1065080"/>
          </a:xfrm>
          <a:prstGeom prst="roundRect">
            <a:avLst/>
          </a:prstGeom>
          <a:noFill/>
          <a:ln>
            <a:solidFill>
              <a:srgbClr val="F2901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57B8242F-E518-6096-D9E2-AAB5C6EA2F9B}"/>
              </a:ext>
            </a:extLst>
          </p:cNvPr>
          <p:cNvSpPr/>
          <p:nvPr/>
        </p:nvSpPr>
        <p:spPr>
          <a:xfrm>
            <a:off x="21300720" y="7493544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49" dirty="0">
                <a:solidFill>
                  <a:schemeClr val="bg1"/>
                </a:solidFill>
                <a:latin typeface="Arial"/>
                <a:cs typeface="Arial"/>
              </a:rPr>
              <a:t>Water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Consumption</a:t>
            </a:r>
            <a:r>
              <a:rPr lang="en-US" sz="1400" spc="-4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(M3)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D2CAC7-99D0-873F-E25E-875711411775}"/>
              </a:ext>
            </a:extLst>
          </p:cNvPr>
          <p:cNvSpPr txBox="1"/>
          <p:nvPr/>
        </p:nvSpPr>
        <p:spPr>
          <a:xfrm>
            <a:off x="21565886" y="6795053"/>
            <a:ext cx="1548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-12" dirty="0">
                <a:solidFill>
                  <a:schemeClr val="bg1"/>
                </a:solidFill>
                <a:latin typeface="Arial"/>
                <a:cs typeface="Arial"/>
              </a:rPr>
              <a:t> 76,708.97</a:t>
            </a:r>
            <a:endParaRPr lang="en-US" sz="1940" dirty="0"/>
          </a:p>
        </p:txBody>
      </p:sp>
      <p:sp>
        <p:nvSpPr>
          <p:cNvPr id="44" name="object 96">
            <a:extLst>
              <a:ext uri="{FF2B5EF4-FFF2-40B4-BE49-F238E27FC236}">
                <a16:creationId xmlns:a16="http://schemas.microsoft.com/office/drawing/2014/main" id="{50EA9FF8-54C4-9AC2-F6FA-B7C18B92A74D}"/>
              </a:ext>
            </a:extLst>
          </p:cNvPr>
          <p:cNvSpPr/>
          <p:nvPr/>
        </p:nvSpPr>
        <p:spPr>
          <a:xfrm>
            <a:off x="21341682" y="6755922"/>
            <a:ext cx="426298" cy="404323"/>
          </a:xfrm>
          <a:custGeom>
            <a:avLst/>
            <a:gdLst/>
            <a:ahLst/>
            <a:cxnLst/>
            <a:rect l="l" t="t" r="r" b="b"/>
            <a:pathLst>
              <a:path w="702309" h="699134">
                <a:moveTo>
                  <a:pt x="235343" y="672884"/>
                </a:moveTo>
                <a:lnTo>
                  <a:pt x="192697" y="599681"/>
                </a:lnTo>
                <a:lnTo>
                  <a:pt x="177546" y="625944"/>
                </a:lnTo>
                <a:lnTo>
                  <a:pt x="145618" y="603275"/>
                </a:lnTo>
                <a:lnTo>
                  <a:pt x="116674" y="577049"/>
                </a:lnTo>
                <a:lnTo>
                  <a:pt x="91033" y="547573"/>
                </a:lnTo>
                <a:lnTo>
                  <a:pt x="69062" y="515188"/>
                </a:lnTo>
                <a:lnTo>
                  <a:pt x="49453" y="476427"/>
                </a:lnTo>
                <a:lnTo>
                  <a:pt x="35242" y="435508"/>
                </a:lnTo>
                <a:lnTo>
                  <a:pt x="26593" y="393001"/>
                </a:lnTo>
                <a:lnTo>
                  <a:pt x="23685" y="349504"/>
                </a:lnTo>
                <a:lnTo>
                  <a:pt x="23685" y="343001"/>
                </a:lnTo>
                <a:lnTo>
                  <a:pt x="18376" y="337705"/>
                </a:lnTo>
                <a:lnTo>
                  <a:pt x="5308" y="337705"/>
                </a:lnTo>
                <a:lnTo>
                  <a:pt x="0" y="343001"/>
                </a:lnTo>
                <a:lnTo>
                  <a:pt x="0" y="349504"/>
                </a:lnTo>
                <a:lnTo>
                  <a:pt x="3136" y="396138"/>
                </a:lnTo>
                <a:lnTo>
                  <a:pt x="12407" y="441718"/>
                </a:lnTo>
                <a:lnTo>
                  <a:pt x="27647" y="485609"/>
                </a:lnTo>
                <a:lnTo>
                  <a:pt x="48679" y="527189"/>
                </a:lnTo>
                <a:lnTo>
                  <a:pt x="72390" y="562089"/>
                </a:lnTo>
                <a:lnTo>
                  <a:pt x="100037" y="593826"/>
                </a:lnTo>
                <a:lnTo>
                  <a:pt x="131267" y="622046"/>
                </a:lnTo>
                <a:lnTo>
                  <a:pt x="165735" y="646404"/>
                </a:lnTo>
                <a:lnTo>
                  <a:pt x="150355" y="673074"/>
                </a:lnTo>
                <a:lnTo>
                  <a:pt x="235343" y="672884"/>
                </a:lnTo>
                <a:close/>
              </a:path>
              <a:path w="702309" h="699134">
                <a:moveTo>
                  <a:pt x="362813" y="5283"/>
                </a:moveTo>
                <a:lnTo>
                  <a:pt x="357517" y="0"/>
                </a:lnTo>
                <a:lnTo>
                  <a:pt x="350977" y="0"/>
                </a:lnTo>
                <a:lnTo>
                  <a:pt x="304139" y="3124"/>
                </a:lnTo>
                <a:lnTo>
                  <a:pt x="258368" y="12357"/>
                </a:lnTo>
                <a:lnTo>
                  <a:pt x="214299" y="27533"/>
                </a:lnTo>
                <a:lnTo>
                  <a:pt x="172542" y="48488"/>
                </a:lnTo>
                <a:lnTo>
                  <a:pt x="137490" y="72085"/>
                </a:lnTo>
                <a:lnTo>
                  <a:pt x="105613" y="99618"/>
                </a:lnTo>
                <a:lnTo>
                  <a:pt x="77279" y="130721"/>
                </a:lnTo>
                <a:lnTo>
                  <a:pt x="52819" y="165049"/>
                </a:lnTo>
                <a:lnTo>
                  <a:pt x="26035" y="149733"/>
                </a:lnTo>
                <a:lnTo>
                  <a:pt x="26238" y="234353"/>
                </a:lnTo>
                <a:lnTo>
                  <a:pt x="99745" y="191884"/>
                </a:lnTo>
                <a:lnTo>
                  <a:pt x="73367" y="176796"/>
                </a:lnTo>
                <a:lnTo>
                  <a:pt x="96126" y="145008"/>
                </a:lnTo>
                <a:lnTo>
                  <a:pt x="122466" y="116179"/>
                </a:lnTo>
                <a:lnTo>
                  <a:pt x="152069" y="90665"/>
                </a:lnTo>
                <a:lnTo>
                  <a:pt x="184594" y="68783"/>
                </a:lnTo>
                <a:lnTo>
                  <a:pt x="223520" y="49237"/>
                </a:lnTo>
                <a:lnTo>
                  <a:pt x="264617" y="35090"/>
                </a:lnTo>
                <a:lnTo>
                  <a:pt x="307301" y="26492"/>
                </a:lnTo>
                <a:lnTo>
                  <a:pt x="350977" y="23583"/>
                </a:lnTo>
                <a:lnTo>
                  <a:pt x="357517" y="23583"/>
                </a:lnTo>
                <a:lnTo>
                  <a:pt x="362813" y="18313"/>
                </a:lnTo>
                <a:lnTo>
                  <a:pt x="362813" y="5283"/>
                </a:lnTo>
                <a:close/>
              </a:path>
              <a:path w="702309" h="699134">
                <a:moveTo>
                  <a:pt x="508292" y="405714"/>
                </a:moveTo>
                <a:lnTo>
                  <a:pt x="507238" y="396913"/>
                </a:lnTo>
                <a:lnTo>
                  <a:pt x="503262" y="364883"/>
                </a:lnTo>
                <a:lnTo>
                  <a:pt x="503186" y="364210"/>
                </a:lnTo>
                <a:lnTo>
                  <a:pt x="488556" y="323215"/>
                </a:lnTo>
                <a:lnTo>
                  <a:pt x="488505" y="323088"/>
                </a:lnTo>
                <a:lnTo>
                  <a:pt x="485279" y="317233"/>
                </a:lnTo>
                <a:lnTo>
                  <a:pt x="485279" y="384162"/>
                </a:lnTo>
                <a:lnTo>
                  <a:pt x="478713" y="386829"/>
                </a:lnTo>
                <a:lnTo>
                  <a:pt x="465137" y="390944"/>
                </a:lnTo>
                <a:lnTo>
                  <a:pt x="450723" y="394855"/>
                </a:lnTo>
                <a:lnTo>
                  <a:pt x="441680" y="396913"/>
                </a:lnTo>
                <a:lnTo>
                  <a:pt x="400240" y="394131"/>
                </a:lnTo>
                <a:lnTo>
                  <a:pt x="365036" y="379171"/>
                </a:lnTo>
                <a:lnTo>
                  <a:pt x="333070" y="360019"/>
                </a:lnTo>
                <a:lnTo>
                  <a:pt x="328117" y="357644"/>
                </a:lnTo>
                <a:lnTo>
                  <a:pt x="301282" y="344716"/>
                </a:lnTo>
                <a:lnTo>
                  <a:pt x="266674" y="341249"/>
                </a:lnTo>
                <a:lnTo>
                  <a:pt x="226212" y="357644"/>
                </a:lnTo>
                <a:lnTo>
                  <a:pt x="225704" y="348322"/>
                </a:lnTo>
                <a:lnTo>
                  <a:pt x="253682" y="296329"/>
                </a:lnTo>
                <a:lnTo>
                  <a:pt x="282803" y="253834"/>
                </a:lnTo>
                <a:lnTo>
                  <a:pt x="328117" y="202120"/>
                </a:lnTo>
                <a:lnTo>
                  <a:pt x="352577" y="178028"/>
                </a:lnTo>
                <a:lnTo>
                  <a:pt x="378320" y="205473"/>
                </a:lnTo>
                <a:lnTo>
                  <a:pt x="416064" y="252704"/>
                </a:lnTo>
                <a:lnTo>
                  <a:pt x="454202" y="306819"/>
                </a:lnTo>
                <a:lnTo>
                  <a:pt x="481139" y="354939"/>
                </a:lnTo>
                <a:lnTo>
                  <a:pt x="485279" y="384162"/>
                </a:lnTo>
                <a:lnTo>
                  <a:pt x="485279" y="317233"/>
                </a:lnTo>
                <a:lnTo>
                  <a:pt x="466471" y="283070"/>
                </a:lnTo>
                <a:lnTo>
                  <a:pt x="439280" y="245021"/>
                </a:lnTo>
                <a:lnTo>
                  <a:pt x="409117" y="209816"/>
                </a:lnTo>
                <a:lnTo>
                  <a:pt x="378180" y="178295"/>
                </a:lnTo>
                <a:lnTo>
                  <a:pt x="377888" y="178028"/>
                </a:lnTo>
                <a:lnTo>
                  <a:pt x="348653" y="151333"/>
                </a:lnTo>
                <a:lnTo>
                  <a:pt x="320357" y="180860"/>
                </a:lnTo>
                <a:lnTo>
                  <a:pt x="290347" y="213436"/>
                </a:lnTo>
                <a:lnTo>
                  <a:pt x="260896" y="248589"/>
                </a:lnTo>
                <a:lnTo>
                  <a:pt x="234238" y="285851"/>
                </a:lnTo>
                <a:lnTo>
                  <a:pt x="212648" y="324777"/>
                </a:lnTo>
                <a:lnTo>
                  <a:pt x="198374" y="364883"/>
                </a:lnTo>
                <a:lnTo>
                  <a:pt x="193675" y="405714"/>
                </a:lnTo>
                <a:lnTo>
                  <a:pt x="200723" y="446379"/>
                </a:lnTo>
                <a:lnTo>
                  <a:pt x="221996" y="487680"/>
                </a:lnTo>
                <a:lnTo>
                  <a:pt x="251841" y="517766"/>
                </a:lnTo>
                <a:lnTo>
                  <a:pt x="288861" y="537387"/>
                </a:lnTo>
                <a:lnTo>
                  <a:pt x="330200" y="546747"/>
                </a:lnTo>
                <a:lnTo>
                  <a:pt x="372973" y="546061"/>
                </a:lnTo>
                <a:lnTo>
                  <a:pt x="414299" y="535508"/>
                </a:lnTo>
                <a:lnTo>
                  <a:pt x="451332" y="515327"/>
                </a:lnTo>
                <a:lnTo>
                  <a:pt x="481177" y="485686"/>
                </a:lnTo>
                <a:lnTo>
                  <a:pt x="501713" y="446379"/>
                </a:lnTo>
                <a:lnTo>
                  <a:pt x="508292" y="405714"/>
                </a:lnTo>
                <a:close/>
              </a:path>
              <a:path w="702309" h="699134">
                <a:moveTo>
                  <a:pt x="675919" y="549275"/>
                </a:moveTo>
                <a:lnTo>
                  <a:pt x="675728" y="464654"/>
                </a:lnTo>
                <a:lnTo>
                  <a:pt x="602221" y="507123"/>
                </a:lnTo>
                <a:lnTo>
                  <a:pt x="628586" y="522211"/>
                </a:lnTo>
                <a:lnTo>
                  <a:pt x="605828" y="553999"/>
                </a:lnTo>
                <a:lnTo>
                  <a:pt x="579488" y="582828"/>
                </a:lnTo>
                <a:lnTo>
                  <a:pt x="549897" y="608342"/>
                </a:lnTo>
                <a:lnTo>
                  <a:pt x="517359" y="630224"/>
                </a:lnTo>
                <a:lnTo>
                  <a:pt x="478447" y="649770"/>
                </a:lnTo>
                <a:lnTo>
                  <a:pt x="437349" y="663917"/>
                </a:lnTo>
                <a:lnTo>
                  <a:pt x="394665" y="672515"/>
                </a:lnTo>
                <a:lnTo>
                  <a:pt x="350977" y="675424"/>
                </a:lnTo>
                <a:lnTo>
                  <a:pt x="344449" y="675424"/>
                </a:lnTo>
                <a:lnTo>
                  <a:pt x="339140" y="680694"/>
                </a:lnTo>
                <a:lnTo>
                  <a:pt x="339140" y="693724"/>
                </a:lnTo>
                <a:lnTo>
                  <a:pt x="344449" y="699008"/>
                </a:lnTo>
                <a:lnTo>
                  <a:pt x="350977" y="699008"/>
                </a:lnTo>
                <a:lnTo>
                  <a:pt x="397827" y="695883"/>
                </a:lnTo>
                <a:lnTo>
                  <a:pt x="443598" y="686650"/>
                </a:lnTo>
                <a:lnTo>
                  <a:pt x="487667" y="671474"/>
                </a:lnTo>
                <a:lnTo>
                  <a:pt x="529412" y="650519"/>
                </a:lnTo>
                <a:lnTo>
                  <a:pt x="564464" y="626922"/>
                </a:lnTo>
                <a:lnTo>
                  <a:pt x="596341" y="599389"/>
                </a:lnTo>
                <a:lnTo>
                  <a:pt x="624687" y="568286"/>
                </a:lnTo>
                <a:lnTo>
                  <a:pt x="649135" y="533958"/>
                </a:lnTo>
                <a:lnTo>
                  <a:pt x="675919" y="549275"/>
                </a:lnTo>
                <a:close/>
              </a:path>
              <a:path w="702309" h="699134">
                <a:moveTo>
                  <a:pt x="701954" y="349504"/>
                </a:moveTo>
                <a:lnTo>
                  <a:pt x="698830" y="302856"/>
                </a:lnTo>
                <a:lnTo>
                  <a:pt x="689559" y="257276"/>
                </a:lnTo>
                <a:lnTo>
                  <a:pt x="674319" y="213398"/>
                </a:lnTo>
                <a:lnTo>
                  <a:pt x="653275" y="171818"/>
                </a:lnTo>
                <a:lnTo>
                  <a:pt x="629577" y="136918"/>
                </a:lnTo>
                <a:lnTo>
                  <a:pt x="601929" y="105181"/>
                </a:lnTo>
                <a:lnTo>
                  <a:pt x="570687" y="76949"/>
                </a:lnTo>
                <a:lnTo>
                  <a:pt x="536219" y="52603"/>
                </a:lnTo>
                <a:lnTo>
                  <a:pt x="551599" y="25933"/>
                </a:lnTo>
                <a:lnTo>
                  <a:pt x="466623" y="26123"/>
                </a:lnTo>
                <a:lnTo>
                  <a:pt x="509270" y="99326"/>
                </a:lnTo>
                <a:lnTo>
                  <a:pt x="524421" y="73063"/>
                </a:lnTo>
                <a:lnTo>
                  <a:pt x="556348" y="95732"/>
                </a:lnTo>
                <a:lnTo>
                  <a:pt x="585292" y="121958"/>
                </a:lnTo>
                <a:lnTo>
                  <a:pt x="610920" y="151434"/>
                </a:lnTo>
                <a:lnTo>
                  <a:pt x="632891" y="183819"/>
                </a:lnTo>
                <a:lnTo>
                  <a:pt x="652513" y="222580"/>
                </a:lnTo>
                <a:lnTo>
                  <a:pt x="666724" y="263499"/>
                </a:lnTo>
                <a:lnTo>
                  <a:pt x="675360" y="306006"/>
                </a:lnTo>
                <a:lnTo>
                  <a:pt x="678281" y="349504"/>
                </a:lnTo>
                <a:lnTo>
                  <a:pt x="678281" y="356006"/>
                </a:lnTo>
                <a:lnTo>
                  <a:pt x="683577" y="361289"/>
                </a:lnTo>
                <a:lnTo>
                  <a:pt x="696658" y="361289"/>
                </a:lnTo>
                <a:lnTo>
                  <a:pt x="701954" y="356006"/>
                </a:lnTo>
                <a:lnTo>
                  <a:pt x="701954" y="349504"/>
                </a:lnTo>
                <a:close/>
              </a:path>
            </a:pathLst>
          </a:custGeom>
          <a:solidFill>
            <a:srgbClr val="213F7D"/>
          </a:solidFill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698">
              <a:solidFill>
                <a:schemeClr val="bg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FF89B76-F6CE-09B4-5464-8720C18395E3}"/>
              </a:ext>
            </a:extLst>
          </p:cNvPr>
          <p:cNvSpPr/>
          <p:nvPr/>
        </p:nvSpPr>
        <p:spPr>
          <a:xfrm>
            <a:off x="17469333" y="6428463"/>
            <a:ext cx="1629848" cy="106508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7194A709-0183-79E7-E149-EC758BF59124}"/>
              </a:ext>
            </a:extLst>
          </p:cNvPr>
          <p:cNvSpPr/>
          <p:nvPr/>
        </p:nvSpPr>
        <p:spPr>
          <a:xfrm>
            <a:off x="17469333" y="7493544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73" dirty="0">
                <a:solidFill>
                  <a:schemeClr val="bg1"/>
                </a:solidFill>
                <a:latin typeface="Arial"/>
                <a:cs typeface="Arial"/>
              </a:rPr>
              <a:t>Training</a:t>
            </a:r>
            <a: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Hours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61" dirty="0">
                <a:solidFill>
                  <a:schemeClr val="bg1"/>
                </a:solidFill>
                <a:latin typeface="Arial"/>
                <a:cs typeface="Arial"/>
              </a:rPr>
              <a:t>(Average</a:t>
            </a:r>
            <a: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FTE)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6EC76-A716-4B56-1188-D68A222F517E}"/>
              </a:ext>
            </a:extLst>
          </p:cNvPr>
          <p:cNvSpPr txBox="1"/>
          <p:nvPr/>
        </p:nvSpPr>
        <p:spPr>
          <a:xfrm>
            <a:off x="17937321" y="6778870"/>
            <a:ext cx="1182325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67.2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grpSp>
        <p:nvGrpSpPr>
          <p:cNvPr id="50" name="object 113">
            <a:extLst>
              <a:ext uri="{FF2B5EF4-FFF2-40B4-BE49-F238E27FC236}">
                <a16:creationId xmlns:a16="http://schemas.microsoft.com/office/drawing/2014/main" id="{01D89B02-4E20-311E-7EE9-042CAF4C06C6}"/>
              </a:ext>
            </a:extLst>
          </p:cNvPr>
          <p:cNvGrpSpPr/>
          <p:nvPr/>
        </p:nvGrpSpPr>
        <p:grpSpPr>
          <a:xfrm>
            <a:off x="17635479" y="6764043"/>
            <a:ext cx="426298" cy="404323"/>
            <a:chOff x="4351370" y="8378945"/>
            <a:chExt cx="988694" cy="727075"/>
          </a:xfrm>
          <a:noFill/>
        </p:grpSpPr>
        <p:sp>
          <p:nvSpPr>
            <p:cNvPr id="51" name="object 114">
              <a:extLst>
                <a:ext uri="{FF2B5EF4-FFF2-40B4-BE49-F238E27FC236}">
                  <a16:creationId xmlns:a16="http://schemas.microsoft.com/office/drawing/2014/main" id="{E4118B0E-F553-ADE6-6564-5A98013D0F91}"/>
                </a:ext>
              </a:extLst>
            </p:cNvPr>
            <p:cNvSpPr/>
            <p:nvPr/>
          </p:nvSpPr>
          <p:spPr>
            <a:xfrm>
              <a:off x="4785864" y="8412170"/>
              <a:ext cx="520700" cy="522605"/>
            </a:xfrm>
            <a:custGeom>
              <a:avLst/>
              <a:gdLst/>
              <a:ahLst/>
              <a:cxnLst/>
              <a:rect l="l" t="t" r="r" b="b"/>
              <a:pathLst>
                <a:path w="520700" h="522604">
                  <a:moveTo>
                    <a:pt x="520371" y="261280"/>
                  </a:moveTo>
                  <a:lnTo>
                    <a:pt x="516179" y="308244"/>
                  </a:lnTo>
                  <a:lnTo>
                    <a:pt x="504093" y="352448"/>
                  </a:lnTo>
                  <a:lnTo>
                    <a:pt x="484848" y="393152"/>
                  </a:lnTo>
                  <a:lnTo>
                    <a:pt x="459178" y="429618"/>
                  </a:lnTo>
                  <a:lnTo>
                    <a:pt x="427819" y="461109"/>
                  </a:lnTo>
                  <a:lnTo>
                    <a:pt x="391505" y="486887"/>
                  </a:lnTo>
                  <a:lnTo>
                    <a:pt x="350970" y="506213"/>
                  </a:lnTo>
                  <a:lnTo>
                    <a:pt x="306950" y="518350"/>
                  </a:lnTo>
                  <a:lnTo>
                    <a:pt x="260180" y="522560"/>
                  </a:lnTo>
                  <a:lnTo>
                    <a:pt x="213413" y="518350"/>
                  </a:lnTo>
                  <a:lnTo>
                    <a:pt x="169395" y="506213"/>
                  </a:lnTo>
                  <a:lnTo>
                    <a:pt x="128863" y="486887"/>
                  </a:lnTo>
                  <a:lnTo>
                    <a:pt x="92550" y="461109"/>
                  </a:lnTo>
                  <a:lnTo>
                    <a:pt x="61191" y="429618"/>
                  </a:lnTo>
                  <a:lnTo>
                    <a:pt x="35522" y="393152"/>
                  </a:lnTo>
                  <a:lnTo>
                    <a:pt x="16277" y="352448"/>
                  </a:lnTo>
                  <a:lnTo>
                    <a:pt x="4191" y="308244"/>
                  </a:lnTo>
                  <a:lnTo>
                    <a:pt x="0" y="261280"/>
                  </a:lnTo>
                  <a:lnTo>
                    <a:pt x="4191" y="214315"/>
                  </a:lnTo>
                  <a:lnTo>
                    <a:pt x="16277" y="170111"/>
                  </a:lnTo>
                  <a:lnTo>
                    <a:pt x="35522" y="129407"/>
                  </a:lnTo>
                  <a:lnTo>
                    <a:pt x="61191" y="92941"/>
                  </a:lnTo>
                  <a:lnTo>
                    <a:pt x="92550" y="61450"/>
                  </a:lnTo>
                  <a:lnTo>
                    <a:pt x="128863" y="35672"/>
                  </a:lnTo>
                  <a:lnTo>
                    <a:pt x="169395" y="16346"/>
                  </a:lnTo>
                  <a:lnTo>
                    <a:pt x="213413" y="4209"/>
                  </a:lnTo>
                  <a:lnTo>
                    <a:pt x="260180" y="0"/>
                  </a:lnTo>
                  <a:lnTo>
                    <a:pt x="306950" y="4209"/>
                  </a:lnTo>
                  <a:lnTo>
                    <a:pt x="350970" y="16346"/>
                  </a:lnTo>
                  <a:lnTo>
                    <a:pt x="391505" y="35672"/>
                  </a:lnTo>
                  <a:lnTo>
                    <a:pt x="427819" y="61450"/>
                  </a:lnTo>
                  <a:lnTo>
                    <a:pt x="459178" y="92941"/>
                  </a:lnTo>
                  <a:lnTo>
                    <a:pt x="484848" y="129407"/>
                  </a:lnTo>
                  <a:lnTo>
                    <a:pt x="504093" y="170111"/>
                  </a:lnTo>
                  <a:lnTo>
                    <a:pt x="516179" y="214315"/>
                  </a:lnTo>
                  <a:lnTo>
                    <a:pt x="520371" y="261280"/>
                  </a:lnTo>
                  <a:close/>
                </a:path>
              </a:pathLst>
            </a:custGeom>
            <a:grpFill/>
            <a:ln w="66448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  <p:sp>
          <p:nvSpPr>
            <p:cNvPr id="52" name="object 115">
              <a:extLst>
                <a:ext uri="{FF2B5EF4-FFF2-40B4-BE49-F238E27FC236}">
                  <a16:creationId xmlns:a16="http://schemas.microsoft.com/office/drawing/2014/main" id="{EF4250DE-E374-FC96-FCAF-6E806B24EA57}"/>
                </a:ext>
              </a:extLst>
            </p:cNvPr>
            <p:cNvSpPr/>
            <p:nvPr/>
          </p:nvSpPr>
          <p:spPr>
            <a:xfrm>
              <a:off x="5049078" y="8534571"/>
              <a:ext cx="162560" cy="152400"/>
            </a:xfrm>
            <a:custGeom>
              <a:avLst/>
              <a:gdLst/>
              <a:ahLst/>
              <a:cxnLst/>
              <a:rect l="l" t="t" r="r" b="b"/>
              <a:pathLst>
                <a:path w="162560" h="152400">
                  <a:moveTo>
                    <a:pt x="0" y="0"/>
                  </a:moveTo>
                  <a:lnTo>
                    <a:pt x="0" y="152183"/>
                  </a:lnTo>
                  <a:lnTo>
                    <a:pt x="162246" y="152183"/>
                  </a:lnTo>
                </a:path>
              </a:pathLst>
            </a:custGeom>
            <a:grpFill/>
            <a:ln w="47464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  <p:sp>
          <p:nvSpPr>
            <p:cNvPr id="53" name="object 116">
              <a:extLst>
                <a:ext uri="{FF2B5EF4-FFF2-40B4-BE49-F238E27FC236}">
                  <a16:creationId xmlns:a16="http://schemas.microsoft.com/office/drawing/2014/main" id="{12398EC8-2971-D9A3-BD9A-8F7E39818310}"/>
                </a:ext>
              </a:extLst>
            </p:cNvPr>
            <p:cNvSpPr/>
            <p:nvPr/>
          </p:nvSpPr>
          <p:spPr>
            <a:xfrm>
              <a:off x="4356118" y="8877065"/>
              <a:ext cx="628650" cy="224154"/>
            </a:xfrm>
            <a:custGeom>
              <a:avLst/>
              <a:gdLst/>
              <a:ahLst/>
              <a:cxnLst/>
              <a:rect l="l" t="t" r="r" b="b"/>
              <a:pathLst>
                <a:path w="628650" h="224154">
                  <a:moveTo>
                    <a:pt x="401338" y="0"/>
                  </a:moveTo>
                  <a:lnTo>
                    <a:pt x="354722" y="131221"/>
                  </a:lnTo>
                  <a:lnTo>
                    <a:pt x="333728" y="57767"/>
                  </a:lnTo>
                  <a:lnTo>
                    <a:pt x="336863" y="49543"/>
                  </a:lnTo>
                  <a:lnTo>
                    <a:pt x="343276" y="41238"/>
                  </a:lnTo>
                  <a:lnTo>
                    <a:pt x="348289" y="32004"/>
                  </a:lnTo>
                  <a:lnTo>
                    <a:pt x="347225" y="20994"/>
                  </a:lnTo>
                  <a:lnTo>
                    <a:pt x="346554" y="19559"/>
                  </a:lnTo>
                  <a:lnTo>
                    <a:pt x="338795" y="11957"/>
                  </a:lnTo>
                  <a:lnTo>
                    <a:pt x="291875" y="11957"/>
                  </a:lnTo>
                  <a:lnTo>
                    <a:pt x="286870" y="17790"/>
                  </a:lnTo>
                  <a:lnTo>
                    <a:pt x="286190" y="20020"/>
                  </a:lnTo>
                  <a:lnTo>
                    <a:pt x="285627" y="33278"/>
                  </a:lnTo>
                  <a:lnTo>
                    <a:pt x="290612" y="42790"/>
                  </a:lnTo>
                  <a:lnTo>
                    <a:pt x="296640" y="50136"/>
                  </a:lnTo>
                  <a:lnTo>
                    <a:pt x="299205" y="56898"/>
                  </a:lnTo>
                  <a:lnTo>
                    <a:pt x="295605" y="74255"/>
                  </a:lnTo>
                  <a:lnTo>
                    <a:pt x="289043" y="94228"/>
                  </a:lnTo>
                  <a:lnTo>
                    <a:pt x="275017" y="131221"/>
                  </a:lnTo>
                  <a:lnTo>
                    <a:pt x="226757" y="52"/>
                  </a:lnTo>
                  <a:lnTo>
                    <a:pt x="190028" y="17378"/>
                  </a:lnTo>
                  <a:lnTo>
                    <a:pt x="145733" y="26597"/>
                  </a:lnTo>
                  <a:lnTo>
                    <a:pt x="100302" y="34624"/>
                  </a:lnTo>
                  <a:lnTo>
                    <a:pt x="60163" y="48373"/>
                  </a:lnTo>
                  <a:lnTo>
                    <a:pt x="31747" y="74762"/>
                  </a:lnTo>
                  <a:lnTo>
                    <a:pt x="18204" y="109109"/>
                  </a:lnTo>
                  <a:lnTo>
                    <a:pt x="11165" y="147588"/>
                  </a:lnTo>
                  <a:lnTo>
                    <a:pt x="6481" y="186886"/>
                  </a:lnTo>
                  <a:lnTo>
                    <a:pt x="0" y="223689"/>
                  </a:lnTo>
                  <a:lnTo>
                    <a:pt x="628211" y="223689"/>
                  </a:lnTo>
                  <a:lnTo>
                    <a:pt x="620979" y="181880"/>
                  </a:lnTo>
                  <a:lnTo>
                    <a:pt x="615596" y="137651"/>
                  </a:lnTo>
                  <a:lnTo>
                    <a:pt x="605716" y="95984"/>
                  </a:lnTo>
                  <a:lnTo>
                    <a:pt x="584993" y="61860"/>
                  </a:lnTo>
                  <a:lnTo>
                    <a:pt x="547082" y="40260"/>
                  </a:lnTo>
                  <a:lnTo>
                    <a:pt x="472482" y="25207"/>
                  </a:lnTo>
                  <a:lnTo>
                    <a:pt x="435728" y="15816"/>
                  </a:lnTo>
                  <a:lnTo>
                    <a:pt x="401338" y="0"/>
                  </a:lnTo>
                  <a:close/>
                </a:path>
              </a:pathLst>
            </a:custGeom>
            <a:grpFill/>
            <a:ln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  <p:sp>
          <p:nvSpPr>
            <p:cNvPr id="54" name="object 117">
              <a:extLst>
                <a:ext uri="{FF2B5EF4-FFF2-40B4-BE49-F238E27FC236}">
                  <a16:creationId xmlns:a16="http://schemas.microsoft.com/office/drawing/2014/main" id="{A2E226A9-0319-8CBB-32D3-687501DAFB78}"/>
                </a:ext>
              </a:extLst>
            </p:cNvPr>
            <p:cNvSpPr/>
            <p:nvPr/>
          </p:nvSpPr>
          <p:spPr>
            <a:xfrm>
              <a:off x="4356118" y="8877065"/>
              <a:ext cx="628650" cy="224154"/>
            </a:xfrm>
            <a:custGeom>
              <a:avLst/>
              <a:gdLst/>
              <a:ahLst/>
              <a:cxnLst/>
              <a:rect l="l" t="t" r="r" b="b"/>
              <a:pathLst>
                <a:path w="628650" h="224154">
                  <a:moveTo>
                    <a:pt x="0" y="223689"/>
                  </a:moveTo>
                  <a:lnTo>
                    <a:pt x="6481" y="186886"/>
                  </a:lnTo>
                  <a:lnTo>
                    <a:pt x="11165" y="147588"/>
                  </a:lnTo>
                  <a:lnTo>
                    <a:pt x="18204" y="109109"/>
                  </a:lnTo>
                  <a:lnTo>
                    <a:pt x="31747" y="74762"/>
                  </a:lnTo>
                  <a:lnTo>
                    <a:pt x="60163" y="48373"/>
                  </a:lnTo>
                  <a:lnTo>
                    <a:pt x="100302" y="34624"/>
                  </a:lnTo>
                  <a:lnTo>
                    <a:pt x="145733" y="26597"/>
                  </a:lnTo>
                  <a:lnTo>
                    <a:pt x="190028" y="17378"/>
                  </a:lnTo>
                  <a:lnTo>
                    <a:pt x="226757" y="52"/>
                  </a:lnTo>
                  <a:lnTo>
                    <a:pt x="275017" y="131221"/>
                  </a:lnTo>
                  <a:lnTo>
                    <a:pt x="281515" y="114117"/>
                  </a:lnTo>
                  <a:lnTo>
                    <a:pt x="289043" y="94228"/>
                  </a:lnTo>
                  <a:lnTo>
                    <a:pt x="295605" y="74255"/>
                  </a:lnTo>
                  <a:lnTo>
                    <a:pt x="299205" y="56898"/>
                  </a:lnTo>
                  <a:lnTo>
                    <a:pt x="296640" y="50136"/>
                  </a:lnTo>
                  <a:lnTo>
                    <a:pt x="290612" y="42790"/>
                  </a:lnTo>
                  <a:lnTo>
                    <a:pt x="285627" y="33278"/>
                  </a:lnTo>
                  <a:lnTo>
                    <a:pt x="286190" y="20020"/>
                  </a:lnTo>
                  <a:lnTo>
                    <a:pt x="286870" y="17790"/>
                  </a:lnTo>
                  <a:lnTo>
                    <a:pt x="291875" y="11957"/>
                  </a:lnTo>
                  <a:lnTo>
                    <a:pt x="293069" y="11957"/>
                  </a:lnTo>
                  <a:lnTo>
                    <a:pt x="338157" y="11957"/>
                  </a:lnTo>
                  <a:lnTo>
                    <a:pt x="338795" y="11957"/>
                  </a:lnTo>
                  <a:lnTo>
                    <a:pt x="346554" y="19559"/>
                  </a:lnTo>
                  <a:lnTo>
                    <a:pt x="347225" y="20994"/>
                  </a:lnTo>
                  <a:lnTo>
                    <a:pt x="348289" y="32004"/>
                  </a:lnTo>
                  <a:lnTo>
                    <a:pt x="343276" y="41238"/>
                  </a:lnTo>
                  <a:lnTo>
                    <a:pt x="336863" y="49543"/>
                  </a:lnTo>
                  <a:lnTo>
                    <a:pt x="333728" y="57767"/>
                  </a:lnTo>
                  <a:lnTo>
                    <a:pt x="354722" y="131221"/>
                  </a:lnTo>
                  <a:lnTo>
                    <a:pt x="401338" y="0"/>
                  </a:lnTo>
                  <a:lnTo>
                    <a:pt x="435728" y="15816"/>
                  </a:lnTo>
                  <a:lnTo>
                    <a:pt x="472482" y="25207"/>
                  </a:lnTo>
                  <a:lnTo>
                    <a:pt x="510100" y="32060"/>
                  </a:lnTo>
                  <a:lnTo>
                    <a:pt x="547082" y="40260"/>
                  </a:lnTo>
                  <a:lnTo>
                    <a:pt x="584993" y="61860"/>
                  </a:lnTo>
                  <a:lnTo>
                    <a:pt x="605716" y="95984"/>
                  </a:lnTo>
                  <a:lnTo>
                    <a:pt x="615596" y="137651"/>
                  </a:lnTo>
                  <a:lnTo>
                    <a:pt x="620979" y="181880"/>
                  </a:lnTo>
                  <a:lnTo>
                    <a:pt x="628211" y="223689"/>
                  </a:lnTo>
                  <a:lnTo>
                    <a:pt x="0" y="223689"/>
                  </a:lnTo>
                  <a:close/>
                </a:path>
              </a:pathLst>
            </a:custGeom>
            <a:grpFill/>
            <a:ln w="9497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  <p:sp>
          <p:nvSpPr>
            <p:cNvPr id="55" name="object 118">
              <a:extLst>
                <a:ext uri="{FF2B5EF4-FFF2-40B4-BE49-F238E27FC236}">
                  <a16:creationId xmlns:a16="http://schemas.microsoft.com/office/drawing/2014/main" id="{B4260749-8090-2433-2194-AAD2F0AED15D}"/>
                </a:ext>
              </a:extLst>
            </p:cNvPr>
            <p:cNvSpPr/>
            <p:nvPr/>
          </p:nvSpPr>
          <p:spPr>
            <a:xfrm>
              <a:off x="4500877" y="8471319"/>
              <a:ext cx="325755" cy="394335"/>
            </a:xfrm>
            <a:custGeom>
              <a:avLst/>
              <a:gdLst/>
              <a:ahLst/>
              <a:cxnLst/>
              <a:rect l="l" t="t" r="r" b="b"/>
              <a:pathLst>
                <a:path w="325754" h="394334">
                  <a:moveTo>
                    <a:pt x="178550" y="0"/>
                  </a:moveTo>
                  <a:lnTo>
                    <a:pt x="136920" y="1801"/>
                  </a:lnTo>
                  <a:lnTo>
                    <a:pt x="96947" y="18780"/>
                  </a:lnTo>
                  <a:lnTo>
                    <a:pt x="60245" y="45397"/>
                  </a:lnTo>
                  <a:lnTo>
                    <a:pt x="28428" y="76116"/>
                  </a:lnTo>
                  <a:lnTo>
                    <a:pt x="2495" y="108149"/>
                  </a:lnTo>
                  <a:lnTo>
                    <a:pt x="0" y="115287"/>
                  </a:lnTo>
                  <a:lnTo>
                    <a:pt x="9027" y="117495"/>
                  </a:lnTo>
                  <a:lnTo>
                    <a:pt x="17085" y="121945"/>
                  </a:lnTo>
                  <a:lnTo>
                    <a:pt x="36162" y="181783"/>
                  </a:lnTo>
                  <a:lnTo>
                    <a:pt x="38114" y="228970"/>
                  </a:lnTo>
                  <a:lnTo>
                    <a:pt x="37915" y="234551"/>
                  </a:lnTo>
                  <a:lnTo>
                    <a:pt x="30826" y="242268"/>
                  </a:lnTo>
                  <a:lnTo>
                    <a:pt x="29936" y="252456"/>
                  </a:lnTo>
                  <a:lnTo>
                    <a:pt x="36163" y="291115"/>
                  </a:lnTo>
                  <a:lnTo>
                    <a:pt x="61799" y="307742"/>
                  </a:lnTo>
                  <a:lnTo>
                    <a:pt x="62500" y="308590"/>
                  </a:lnTo>
                  <a:lnTo>
                    <a:pt x="63725" y="310088"/>
                  </a:lnTo>
                  <a:lnTo>
                    <a:pt x="62930" y="319061"/>
                  </a:lnTo>
                  <a:lnTo>
                    <a:pt x="64238" y="323375"/>
                  </a:lnTo>
                  <a:lnTo>
                    <a:pt x="84519" y="357081"/>
                  </a:lnTo>
                  <a:lnTo>
                    <a:pt x="112300" y="383562"/>
                  </a:lnTo>
                  <a:lnTo>
                    <a:pt x="179961" y="393707"/>
                  </a:lnTo>
                  <a:lnTo>
                    <a:pt x="217506" y="389391"/>
                  </a:lnTo>
                  <a:lnTo>
                    <a:pt x="242777" y="376044"/>
                  </a:lnTo>
                  <a:lnTo>
                    <a:pt x="247374" y="370526"/>
                  </a:lnTo>
                  <a:lnTo>
                    <a:pt x="247175" y="364034"/>
                  </a:lnTo>
                  <a:lnTo>
                    <a:pt x="250411" y="359615"/>
                  </a:lnTo>
                  <a:lnTo>
                    <a:pt x="255620" y="354384"/>
                  </a:lnTo>
                  <a:lnTo>
                    <a:pt x="261921" y="349542"/>
                  </a:lnTo>
                  <a:lnTo>
                    <a:pt x="268328" y="343577"/>
                  </a:lnTo>
                  <a:lnTo>
                    <a:pt x="273855" y="334977"/>
                  </a:lnTo>
                  <a:lnTo>
                    <a:pt x="277206" y="327637"/>
                  </a:lnTo>
                  <a:lnTo>
                    <a:pt x="278200" y="313543"/>
                  </a:lnTo>
                  <a:lnTo>
                    <a:pt x="280012" y="311051"/>
                  </a:lnTo>
                  <a:lnTo>
                    <a:pt x="283484" y="309009"/>
                  </a:lnTo>
                  <a:lnTo>
                    <a:pt x="288800" y="307628"/>
                  </a:lnTo>
                  <a:lnTo>
                    <a:pt x="294928" y="304906"/>
                  </a:lnTo>
                  <a:lnTo>
                    <a:pt x="300839" y="298842"/>
                  </a:lnTo>
                  <a:lnTo>
                    <a:pt x="308924" y="282094"/>
                  </a:lnTo>
                  <a:lnTo>
                    <a:pt x="313320" y="261984"/>
                  </a:lnTo>
                  <a:lnTo>
                    <a:pt x="310436" y="243430"/>
                  </a:lnTo>
                  <a:lnTo>
                    <a:pt x="296682" y="231347"/>
                  </a:lnTo>
                  <a:lnTo>
                    <a:pt x="318057" y="196460"/>
                  </a:lnTo>
                  <a:lnTo>
                    <a:pt x="325332" y="154391"/>
                  </a:lnTo>
                  <a:lnTo>
                    <a:pt x="319122" y="111480"/>
                  </a:lnTo>
                  <a:lnTo>
                    <a:pt x="300041" y="74067"/>
                  </a:lnTo>
                  <a:lnTo>
                    <a:pt x="268703" y="48493"/>
                  </a:lnTo>
                  <a:lnTo>
                    <a:pt x="261839" y="45956"/>
                  </a:lnTo>
                  <a:lnTo>
                    <a:pt x="247922" y="42247"/>
                  </a:lnTo>
                  <a:lnTo>
                    <a:pt x="241594" y="39604"/>
                  </a:lnTo>
                  <a:lnTo>
                    <a:pt x="236058" y="35365"/>
                  </a:lnTo>
                  <a:lnTo>
                    <a:pt x="230759" y="29726"/>
                  </a:lnTo>
                  <a:lnTo>
                    <a:pt x="225535" y="23853"/>
                  </a:lnTo>
                  <a:lnTo>
                    <a:pt x="220223" y="18913"/>
                  </a:lnTo>
                  <a:lnTo>
                    <a:pt x="178550" y="0"/>
                  </a:lnTo>
                  <a:close/>
                </a:path>
              </a:pathLst>
            </a:custGeom>
            <a:grpFill/>
            <a:ln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  <p:sp>
          <p:nvSpPr>
            <p:cNvPr id="56" name="object 119">
              <a:extLst>
                <a:ext uri="{FF2B5EF4-FFF2-40B4-BE49-F238E27FC236}">
                  <a16:creationId xmlns:a16="http://schemas.microsoft.com/office/drawing/2014/main" id="{2AC2FA05-C593-2075-11FC-B961D0118E11}"/>
                </a:ext>
              </a:extLst>
            </p:cNvPr>
            <p:cNvSpPr/>
            <p:nvPr/>
          </p:nvSpPr>
          <p:spPr>
            <a:xfrm>
              <a:off x="4500877" y="8471319"/>
              <a:ext cx="325755" cy="394335"/>
            </a:xfrm>
            <a:custGeom>
              <a:avLst/>
              <a:gdLst/>
              <a:ahLst/>
              <a:cxnLst/>
              <a:rect l="l" t="t" r="r" b="b"/>
              <a:pathLst>
                <a:path w="325754" h="394334">
                  <a:moveTo>
                    <a:pt x="62500" y="308590"/>
                  </a:moveTo>
                  <a:lnTo>
                    <a:pt x="61799" y="307742"/>
                  </a:lnTo>
                  <a:lnTo>
                    <a:pt x="47590" y="305459"/>
                  </a:lnTo>
                  <a:lnTo>
                    <a:pt x="42113" y="300465"/>
                  </a:lnTo>
                  <a:lnTo>
                    <a:pt x="36163" y="291115"/>
                  </a:lnTo>
                  <a:lnTo>
                    <a:pt x="32157" y="277870"/>
                  </a:lnTo>
                  <a:lnTo>
                    <a:pt x="30085" y="263920"/>
                  </a:lnTo>
                  <a:lnTo>
                    <a:pt x="29936" y="252456"/>
                  </a:lnTo>
                  <a:lnTo>
                    <a:pt x="30826" y="242268"/>
                  </a:lnTo>
                  <a:lnTo>
                    <a:pt x="37915" y="234551"/>
                  </a:lnTo>
                  <a:lnTo>
                    <a:pt x="38114" y="228970"/>
                  </a:lnTo>
                  <a:lnTo>
                    <a:pt x="36162" y="181783"/>
                  </a:lnTo>
                  <a:lnTo>
                    <a:pt x="28470" y="136417"/>
                  </a:lnTo>
                  <a:lnTo>
                    <a:pt x="0" y="115287"/>
                  </a:lnTo>
                  <a:lnTo>
                    <a:pt x="2495" y="108149"/>
                  </a:lnTo>
                  <a:lnTo>
                    <a:pt x="28428" y="76116"/>
                  </a:lnTo>
                  <a:lnTo>
                    <a:pt x="60245" y="45397"/>
                  </a:lnTo>
                  <a:lnTo>
                    <a:pt x="96947" y="18780"/>
                  </a:lnTo>
                  <a:lnTo>
                    <a:pt x="136920" y="1801"/>
                  </a:lnTo>
                  <a:lnTo>
                    <a:pt x="178550" y="0"/>
                  </a:lnTo>
                  <a:lnTo>
                    <a:pt x="220223" y="18913"/>
                  </a:lnTo>
                  <a:lnTo>
                    <a:pt x="225535" y="23853"/>
                  </a:lnTo>
                  <a:lnTo>
                    <a:pt x="230759" y="29726"/>
                  </a:lnTo>
                  <a:lnTo>
                    <a:pt x="236058" y="35365"/>
                  </a:lnTo>
                  <a:lnTo>
                    <a:pt x="241594" y="39604"/>
                  </a:lnTo>
                  <a:lnTo>
                    <a:pt x="247922" y="42247"/>
                  </a:lnTo>
                  <a:lnTo>
                    <a:pt x="254791" y="44119"/>
                  </a:lnTo>
                  <a:lnTo>
                    <a:pt x="261839" y="45956"/>
                  </a:lnTo>
                  <a:lnTo>
                    <a:pt x="268703" y="48493"/>
                  </a:lnTo>
                  <a:lnTo>
                    <a:pt x="300041" y="74067"/>
                  </a:lnTo>
                  <a:lnTo>
                    <a:pt x="319122" y="111480"/>
                  </a:lnTo>
                  <a:lnTo>
                    <a:pt x="325332" y="154391"/>
                  </a:lnTo>
                  <a:lnTo>
                    <a:pt x="318057" y="196460"/>
                  </a:lnTo>
                  <a:lnTo>
                    <a:pt x="296682" y="231347"/>
                  </a:lnTo>
                  <a:lnTo>
                    <a:pt x="310436" y="243430"/>
                  </a:lnTo>
                  <a:lnTo>
                    <a:pt x="308924" y="282094"/>
                  </a:lnTo>
                  <a:lnTo>
                    <a:pt x="283484" y="309009"/>
                  </a:lnTo>
                  <a:lnTo>
                    <a:pt x="280012" y="311051"/>
                  </a:lnTo>
                  <a:lnTo>
                    <a:pt x="278200" y="313543"/>
                  </a:lnTo>
                  <a:lnTo>
                    <a:pt x="277206" y="327637"/>
                  </a:lnTo>
                  <a:lnTo>
                    <a:pt x="273855" y="334977"/>
                  </a:lnTo>
                  <a:lnTo>
                    <a:pt x="268328" y="343577"/>
                  </a:lnTo>
                  <a:lnTo>
                    <a:pt x="261921" y="349542"/>
                  </a:lnTo>
                  <a:lnTo>
                    <a:pt x="255620" y="354384"/>
                  </a:lnTo>
                  <a:lnTo>
                    <a:pt x="250411" y="359615"/>
                  </a:lnTo>
                  <a:lnTo>
                    <a:pt x="247175" y="364034"/>
                  </a:lnTo>
                  <a:lnTo>
                    <a:pt x="247374" y="370526"/>
                  </a:lnTo>
                  <a:lnTo>
                    <a:pt x="242777" y="376044"/>
                  </a:lnTo>
                  <a:lnTo>
                    <a:pt x="217506" y="389391"/>
                  </a:lnTo>
                  <a:lnTo>
                    <a:pt x="179961" y="393707"/>
                  </a:lnTo>
                  <a:lnTo>
                    <a:pt x="141205" y="391070"/>
                  </a:lnTo>
                  <a:lnTo>
                    <a:pt x="99164" y="373589"/>
                  </a:lnTo>
                  <a:lnTo>
                    <a:pt x="71749" y="338766"/>
                  </a:lnTo>
                  <a:lnTo>
                    <a:pt x="62930" y="319061"/>
                  </a:lnTo>
                  <a:lnTo>
                    <a:pt x="63725" y="310088"/>
                  </a:lnTo>
                  <a:lnTo>
                    <a:pt x="62500" y="308590"/>
                  </a:lnTo>
                  <a:close/>
                </a:path>
              </a:pathLst>
            </a:custGeom>
            <a:grpFill/>
            <a:ln w="9497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7313484-8EEF-8A2C-CC3D-39ED7013E39A}"/>
              </a:ext>
            </a:extLst>
          </p:cNvPr>
          <p:cNvSpPr/>
          <p:nvPr/>
        </p:nvSpPr>
        <p:spPr>
          <a:xfrm>
            <a:off x="15532907" y="4648050"/>
            <a:ext cx="1629848" cy="106508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B660A6-B913-C2E5-0944-989E2E801A17}"/>
              </a:ext>
            </a:extLst>
          </p:cNvPr>
          <p:cNvSpPr/>
          <p:nvPr/>
        </p:nvSpPr>
        <p:spPr>
          <a:xfrm>
            <a:off x="15462676" y="5721598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Customer Net Promoter Score 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B5901-C297-4E21-FA7B-7A8160D5C045}"/>
              </a:ext>
            </a:extLst>
          </p:cNvPr>
          <p:cNvSpPr txBox="1"/>
          <p:nvPr/>
        </p:nvSpPr>
        <p:spPr>
          <a:xfrm>
            <a:off x="16181485" y="5023319"/>
            <a:ext cx="91104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75.4</a:t>
            </a:r>
            <a:endParaRPr lang="en-US" sz="1940" dirty="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2029994-248A-EA7A-E35F-9D0DB8557352}"/>
              </a:ext>
            </a:extLst>
          </p:cNvPr>
          <p:cNvSpPr/>
          <p:nvPr/>
        </p:nvSpPr>
        <p:spPr>
          <a:xfrm>
            <a:off x="15553998" y="6428463"/>
            <a:ext cx="1629848" cy="106508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F0360AB-C661-5F9E-3FA2-B876275295CA}"/>
              </a:ext>
            </a:extLst>
          </p:cNvPr>
          <p:cNvSpPr/>
          <p:nvPr/>
        </p:nvSpPr>
        <p:spPr>
          <a:xfrm>
            <a:off x="15483770" y="7502011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Community</a:t>
            </a:r>
            <a:r>
              <a:rPr lang="en-US" sz="1400" spc="-10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  <a:t>Investments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(BHD)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E0A2AE-40AC-57D9-A0C0-F7F48DB89BAD}"/>
              </a:ext>
            </a:extLst>
          </p:cNvPr>
          <p:cNvSpPr txBox="1"/>
          <p:nvPr/>
        </p:nvSpPr>
        <p:spPr>
          <a:xfrm>
            <a:off x="16233047" y="6787337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2.2M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pic>
        <p:nvPicPr>
          <p:cNvPr id="58" name="Graphic 57" descr="Users outline">
            <a:extLst>
              <a:ext uri="{FF2B5EF4-FFF2-40B4-BE49-F238E27FC236}">
                <a16:creationId xmlns:a16="http://schemas.microsoft.com/office/drawing/2014/main" id="{5ECDC32F-29E2-A997-0993-1A8912BC62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649926" y="6671844"/>
            <a:ext cx="625810" cy="569910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03F22D5-A4F8-126A-E824-3FED650D50E8}"/>
              </a:ext>
            </a:extLst>
          </p:cNvPr>
          <p:cNvSpPr/>
          <p:nvPr/>
        </p:nvSpPr>
        <p:spPr>
          <a:xfrm>
            <a:off x="13700969" y="6428463"/>
            <a:ext cx="1629848" cy="1065080"/>
          </a:xfrm>
          <a:prstGeom prst="round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C3E7A4D0-CD81-0048-12A4-BB040BE56833}"/>
              </a:ext>
            </a:extLst>
          </p:cNvPr>
          <p:cNvSpPr/>
          <p:nvPr/>
        </p:nvSpPr>
        <p:spPr>
          <a:xfrm>
            <a:off x="13700969" y="7493544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  <a:t>Independent </a:t>
            </a:r>
            <a:b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  <a:t>directors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(%)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9B001F-ACEF-E6E3-A8F2-7B77804FF8EE}"/>
              </a:ext>
            </a:extLst>
          </p:cNvPr>
          <p:cNvSpPr txBox="1"/>
          <p:nvPr/>
        </p:nvSpPr>
        <p:spPr>
          <a:xfrm>
            <a:off x="14331282" y="6778869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50%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B3D2BD7-1ADE-F926-38C5-2A5E5D1C92F1}"/>
              </a:ext>
            </a:extLst>
          </p:cNvPr>
          <p:cNvSpPr/>
          <p:nvPr/>
        </p:nvSpPr>
        <p:spPr>
          <a:xfrm>
            <a:off x="19428875" y="6428463"/>
            <a:ext cx="1629848" cy="1065080"/>
          </a:xfrm>
          <a:prstGeom prst="roundRect">
            <a:avLst/>
          </a:prstGeom>
          <a:noFill/>
          <a:ln>
            <a:solidFill>
              <a:srgbClr val="F2901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E63E963-2467-1936-E993-12DED7A71E82}"/>
              </a:ext>
            </a:extLst>
          </p:cNvPr>
          <p:cNvSpPr/>
          <p:nvPr/>
        </p:nvSpPr>
        <p:spPr>
          <a:xfrm>
            <a:off x="19428875" y="7493542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Growth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Number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Clients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Benefiting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from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97" dirty="0">
                <a:solidFill>
                  <a:schemeClr val="bg1"/>
                </a:solidFill>
                <a:latin typeface="Arial"/>
                <a:cs typeface="Arial"/>
              </a:rPr>
              <a:t>ESG</a:t>
            </a: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Products</a:t>
            </a:r>
            <a:r>
              <a:rPr lang="en-US" sz="1400" spc="-4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0" dirty="0">
                <a:solidFill>
                  <a:schemeClr val="bg1"/>
                </a:solidFill>
                <a:latin typeface="Arial"/>
                <a:cs typeface="Arial"/>
              </a:rPr>
              <a:t>(%)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70F824-5202-59B9-8C72-9379E3376804}"/>
              </a:ext>
            </a:extLst>
          </p:cNvPr>
          <p:cNvSpPr txBox="1"/>
          <p:nvPr/>
        </p:nvSpPr>
        <p:spPr>
          <a:xfrm>
            <a:off x="20086212" y="6773389"/>
            <a:ext cx="911040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170" dirty="0">
                <a:solidFill>
                  <a:schemeClr val="bg1"/>
                </a:solidFill>
                <a:latin typeface="Arial"/>
                <a:cs typeface="Arial"/>
              </a:rPr>
              <a:t>22%</a:t>
            </a:r>
            <a:endParaRPr lang="en-US" sz="194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940" dirty="0"/>
          </a:p>
        </p:txBody>
      </p:sp>
      <p:pic>
        <p:nvPicPr>
          <p:cNvPr id="60" name="Graphic 133" descr="Money with solid fill">
            <a:extLst>
              <a:ext uri="{FF2B5EF4-FFF2-40B4-BE49-F238E27FC236}">
                <a16:creationId xmlns:a16="http://schemas.microsoft.com/office/drawing/2014/main" id="{932B097E-B2C0-018C-36C4-EA633745FB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552707" y="6675776"/>
            <a:ext cx="576289" cy="528751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2E6B7D3-89D2-744D-810B-79182255B35E}"/>
              </a:ext>
            </a:extLst>
          </p:cNvPr>
          <p:cNvSpPr/>
          <p:nvPr/>
        </p:nvSpPr>
        <p:spPr>
          <a:xfrm>
            <a:off x="19427170" y="4648050"/>
            <a:ext cx="1629848" cy="1065080"/>
          </a:xfrm>
          <a:prstGeom prst="roundRect">
            <a:avLst/>
          </a:prstGeom>
          <a:noFill/>
          <a:ln>
            <a:solidFill>
              <a:srgbClr val="F2901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183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792C665F-C79C-87F9-8997-FDE4AD55939D}"/>
              </a:ext>
            </a:extLst>
          </p:cNvPr>
          <p:cNvSpPr/>
          <p:nvPr/>
        </p:nvSpPr>
        <p:spPr>
          <a:xfrm>
            <a:off x="19423822" y="5721598"/>
            <a:ext cx="1629848" cy="573505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algn="ctr"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24" dirty="0">
                <a:solidFill>
                  <a:schemeClr val="bg1"/>
                </a:solidFill>
                <a:latin typeface="Arial"/>
                <a:cs typeface="Arial"/>
              </a:rPr>
              <a:t>GHG</a:t>
            </a:r>
            <a:r>
              <a:rPr lang="en-US" sz="1400" spc="-6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36" dirty="0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en-US" sz="1400" spc="-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73" dirty="0">
                <a:solidFill>
                  <a:schemeClr val="bg1"/>
                </a:solidFill>
                <a:latin typeface="Arial"/>
                <a:cs typeface="Arial"/>
              </a:rPr>
              <a:t>(MT</a:t>
            </a:r>
            <a:r>
              <a:rPr lang="en-US" sz="1400" spc="-42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CO</a:t>
            </a:r>
            <a:r>
              <a:rPr lang="en-US" sz="1400" spc="-18" baseline="-3125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1400" spc="-12" dirty="0">
                <a:solidFill>
                  <a:schemeClr val="bg1"/>
                </a:solidFill>
                <a:latin typeface="Arial"/>
                <a:cs typeface="Arial"/>
              </a:rPr>
              <a:t>e)</a:t>
            </a:r>
            <a:r>
              <a:rPr lang="en-US" sz="1400" spc="-12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A12CA-8198-E705-7BE3-DB337DF083CF}"/>
              </a:ext>
            </a:extLst>
          </p:cNvPr>
          <p:cNvSpPr txBox="1"/>
          <p:nvPr/>
        </p:nvSpPr>
        <p:spPr>
          <a:xfrm>
            <a:off x="19826008" y="5025105"/>
            <a:ext cx="1346538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0" b="1" spc="-12" dirty="0">
                <a:solidFill>
                  <a:schemeClr val="bg1"/>
                </a:solidFill>
                <a:latin typeface="Arial"/>
                <a:cs typeface="Arial"/>
              </a:rPr>
              <a:t>4,916.42</a:t>
            </a:r>
            <a:endParaRPr lang="en-US" sz="1940" dirty="0"/>
          </a:p>
        </p:txBody>
      </p:sp>
      <p:grpSp>
        <p:nvGrpSpPr>
          <p:cNvPr id="61" name="object 126">
            <a:extLst>
              <a:ext uri="{FF2B5EF4-FFF2-40B4-BE49-F238E27FC236}">
                <a16:creationId xmlns:a16="http://schemas.microsoft.com/office/drawing/2014/main" id="{84ED9A7D-9614-7867-478B-F9690B7E12D5}"/>
              </a:ext>
            </a:extLst>
          </p:cNvPr>
          <p:cNvGrpSpPr/>
          <p:nvPr/>
        </p:nvGrpSpPr>
        <p:grpSpPr>
          <a:xfrm>
            <a:off x="19519328" y="5005840"/>
            <a:ext cx="426298" cy="404323"/>
            <a:chOff x="8083459" y="4397707"/>
            <a:chExt cx="858519" cy="565785"/>
          </a:xfrm>
        </p:grpSpPr>
        <p:sp>
          <p:nvSpPr>
            <p:cNvPr id="62" name="object 127">
              <a:extLst>
                <a:ext uri="{FF2B5EF4-FFF2-40B4-BE49-F238E27FC236}">
                  <a16:creationId xmlns:a16="http://schemas.microsoft.com/office/drawing/2014/main" id="{BFDC1D8F-3F53-583C-E989-03936A14868B}"/>
                </a:ext>
              </a:extLst>
            </p:cNvPr>
            <p:cNvSpPr/>
            <p:nvPr/>
          </p:nvSpPr>
          <p:spPr>
            <a:xfrm>
              <a:off x="8096476" y="4410725"/>
              <a:ext cx="832485" cy="539750"/>
            </a:xfrm>
            <a:custGeom>
              <a:avLst/>
              <a:gdLst/>
              <a:ahLst/>
              <a:cxnLst/>
              <a:rect l="l" t="t" r="r" b="b"/>
              <a:pathLst>
                <a:path w="832484" h="539750">
                  <a:moveTo>
                    <a:pt x="477043" y="0"/>
                  </a:moveTo>
                  <a:lnTo>
                    <a:pt x="424491" y="7430"/>
                  </a:lnTo>
                  <a:lnTo>
                    <a:pt x="376751" y="28556"/>
                  </a:lnTo>
                  <a:lnTo>
                    <a:pt x="336650" y="61631"/>
                  </a:lnTo>
                  <a:lnTo>
                    <a:pt x="306807" y="105347"/>
                  </a:lnTo>
                  <a:lnTo>
                    <a:pt x="305425" y="105661"/>
                  </a:lnTo>
                  <a:lnTo>
                    <a:pt x="291277" y="100651"/>
                  </a:lnTo>
                  <a:lnTo>
                    <a:pt x="278241" y="97198"/>
                  </a:lnTo>
                  <a:lnTo>
                    <a:pt x="265776" y="95140"/>
                  </a:lnTo>
                  <a:lnTo>
                    <a:pt x="253793" y="94457"/>
                  </a:lnTo>
                  <a:lnTo>
                    <a:pt x="204953" y="104409"/>
                  </a:lnTo>
                  <a:lnTo>
                    <a:pt x="165029" y="131533"/>
                  </a:lnTo>
                  <a:lnTo>
                    <a:pt x="138089" y="171731"/>
                  </a:lnTo>
                  <a:lnTo>
                    <a:pt x="128205" y="220904"/>
                  </a:lnTo>
                  <a:lnTo>
                    <a:pt x="128205" y="223898"/>
                  </a:lnTo>
                  <a:lnTo>
                    <a:pt x="127975" y="224914"/>
                  </a:lnTo>
                  <a:lnTo>
                    <a:pt x="86048" y="239457"/>
                  </a:lnTo>
                  <a:lnTo>
                    <a:pt x="51053" y="264286"/>
                  </a:lnTo>
                  <a:lnTo>
                    <a:pt x="23868" y="297395"/>
                  </a:lnTo>
                  <a:lnTo>
                    <a:pt x="6261" y="336631"/>
                  </a:lnTo>
                  <a:lnTo>
                    <a:pt x="0" y="379841"/>
                  </a:lnTo>
                  <a:lnTo>
                    <a:pt x="8334" y="433924"/>
                  </a:lnTo>
                  <a:lnTo>
                    <a:pt x="31514" y="481080"/>
                  </a:lnTo>
                  <a:lnTo>
                    <a:pt x="66808" y="517410"/>
                  </a:lnTo>
                  <a:lnTo>
                    <a:pt x="111483" y="539009"/>
                  </a:lnTo>
                  <a:lnTo>
                    <a:pt x="112478" y="539271"/>
                  </a:lnTo>
                  <a:lnTo>
                    <a:pt x="155670" y="539271"/>
                  </a:lnTo>
                  <a:lnTo>
                    <a:pt x="155670" y="523324"/>
                  </a:lnTo>
                  <a:lnTo>
                    <a:pt x="114561" y="523324"/>
                  </a:lnTo>
                  <a:lnTo>
                    <a:pt x="74984" y="503717"/>
                  </a:lnTo>
                  <a:lnTo>
                    <a:pt x="43736" y="470956"/>
                  </a:lnTo>
                  <a:lnTo>
                    <a:pt x="23224" y="428509"/>
                  </a:lnTo>
                  <a:lnTo>
                    <a:pt x="15852" y="379841"/>
                  </a:lnTo>
                  <a:lnTo>
                    <a:pt x="24493" y="331910"/>
                  </a:lnTo>
                  <a:lnTo>
                    <a:pt x="48366" y="290268"/>
                  </a:lnTo>
                  <a:lnTo>
                    <a:pt x="84397" y="258663"/>
                  </a:lnTo>
                  <a:lnTo>
                    <a:pt x="129514" y="240840"/>
                  </a:lnTo>
                  <a:lnTo>
                    <a:pt x="137618" y="240317"/>
                  </a:lnTo>
                  <a:lnTo>
                    <a:pt x="144058" y="232914"/>
                  </a:lnTo>
                  <a:lnTo>
                    <a:pt x="144058" y="220904"/>
                  </a:lnTo>
                  <a:lnTo>
                    <a:pt x="152695" y="177933"/>
                  </a:lnTo>
                  <a:lnTo>
                    <a:pt x="176234" y="142805"/>
                  </a:lnTo>
                  <a:lnTo>
                    <a:pt x="211119" y="119102"/>
                  </a:lnTo>
                  <a:lnTo>
                    <a:pt x="253793" y="110405"/>
                  </a:lnTo>
                  <a:lnTo>
                    <a:pt x="264282" y="111020"/>
                  </a:lnTo>
                  <a:lnTo>
                    <a:pt x="275331" y="112887"/>
                  </a:lnTo>
                  <a:lnTo>
                    <a:pt x="287056" y="116037"/>
                  </a:lnTo>
                  <a:lnTo>
                    <a:pt x="299572" y="120498"/>
                  </a:lnTo>
                  <a:lnTo>
                    <a:pt x="305904" y="121453"/>
                  </a:lnTo>
                  <a:lnTo>
                    <a:pt x="312265" y="120284"/>
                  </a:lnTo>
                  <a:lnTo>
                    <a:pt x="317742" y="116994"/>
                  </a:lnTo>
                  <a:lnTo>
                    <a:pt x="348583" y="72127"/>
                  </a:lnTo>
                  <a:lnTo>
                    <a:pt x="385290" y="41975"/>
                  </a:lnTo>
                  <a:lnTo>
                    <a:pt x="428969" y="22718"/>
                  </a:lnTo>
                  <a:lnTo>
                    <a:pt x="477043" y="15947"/>
                  </a:lnTo>
                  <a:lnTo>
                    <a:pt x="523398" y="22154"/>
                  </a:lnTo>
                  <a:lnTo>
                    <a:pt x="565086" y="39665"/>
                  </a:lnTo>
                  <a:lnTo>
                    <a:pt x="600430" y="66813"/>
                  </a:lnTo>
                  <a:lnTo>
                    <a:pt x="627753" y="101932"/>
                  </a:lnTo>
                  <a:lnTo>
                    <a:pt x="645376" y="143356"/>
                  </a:lnTo>
                  <a:lnTo>
                    <a:pt x="651624" y="189418"/>
                  </a:lnTo>
                  <a:lnTo>
                    <a:pt x="651384" y="195845"/>
                  </a:lnTo>
                  <a:lnTo>
                    <a:pt x="650753" y="202750"/>
                  </a:lnTo>
                  <a:lnTo>
                    <a:pt x="648838" y="217228"/>
                  </a:lnTo>
                  <a:lnTo>
                    <a:pt x="646639" y="223113"/>
                  </a:lnTo>
                  <a:lnTo>
                    <a:pt x="648954" y="229071"/>
                  </a:lnTo>
                  <a:lnTo>
                    <a:pt x="655718" y="235793"/>
                  </a:lnTo>
                  <a:lnTo>
                    <a:pt x="660859" y="237867"/>
                  </a:lnTo>
                  <a:lnTo>
                    <a:pt x="668607" y="237867"/>
                  </a:lnTo>
                  <a:lnTo>
                    <a:pt x="713589" y="245007"/>
                  </a:lnTo>
                  <a:lnTo>
                    <a:pt x="753071" y="264968"/>
                  </a:lnTo>
                  <a:lnTo>
                    <a:pt x="784807" y="295556"/>
                  </a:lnTo>
                  <a:lnTo>
                    <a:pt x="806545" y="334578"/>
                  </a:lnTo>
                  <a:lnTo>
                    <a:pt x="816037" y="379841"/>
                  </a:lnTo>
                  <a:lnTo>
                    <a:pt x="809309" y="424308"/>
                  </a:lnTo>
                  <a:lnTo>
                    <a:pt x="790499" y="463077"/>
                  </a:lnTo>
                  <a:lnTo>
                    <a:pt x="761666" y="493962"/>
                  </a:lnTo>
                  <a:lnTo>
                    <a:pt x="724872" y="514774"/>
                  </a:lnTo>
                  <a:lnTo>
                    <a:pt x="682178" y="523324"/>
                  </a:lnTo>
                  <a:lnTo>
                    <a:pt x="643592" y="523324"/>
                  </a:lnTo>
                  <a:lnTo>
                    <a:pt x="643592" y="539271"/>
                  </a:lnTo>
                  <a:lnTo>
                    <a:pt x="682471" y="539271"/>
                  </a:lnTo>
                  <a:lnTo>
                    <a:pt x="730185" y="529756"/>
                  </a:lnTo>
                  <a:lnTo>
                    <a:pt x="771262" y="506602"/>
                  </a:lnTo>
                  <a:lnTo>
                    <a:pt x="803423" y="472217"/>
                  </a:lnTo>
                  <a:lnTo>
                    <a:pt x="824389" y="429014"/>
                  </a:lnTo>
                  <a:lnTo>
                    <a:pt x="831880" y="379402"/>
                  </a:lnTo>
                  <a:lnTo>
                    <a:pt x="821366" y="329112"/>
                  </a:lnTo>
                  <a:lnTo>
                    <a:pt x="797290" y="285817"/>
                  </a:lnTo>
                  <a:lnTo>
                    <a:pt x="762145" y="251919"/>
                  </a:lnTo>
                  <a:lnTo>
                    <a:pt x="718420" y="229820"/>
                  </a:lnTo>
                  <a:lnTo>
                    <a:pt x="668607" y="221919"/>
                  </a:lnTo>
                  <a:lnTo>
                    <a:pt x="665581" y="221919"/>
                  </a:lnTo>
                  <a:lnTo>
                    <a:pt x="664231" y="221574"/>
                  </a:lnTo>
                  <a:lnTo>
                    <a:pt x="666500" y="204614"/>
                  </a:lnTo>
                  <a:lnTo>
                    <a:pt x="667207" y="196844"/>
                  </a:lnTo>
                  <a:lnTo>
                    <a:pt x="667477" y="189418"/>
                  </a:lnTo>
                  <a:lnTo>
                    <a:pt x="660663" y="139120"/>
                  </a:lnTo>
                  <a:lnTo>
                    <a:pt x="641441" y="93888"/>
                  </a:lnTo>
                  <a:lnTo>
                    <a:pt x="611639" y="55541"/>
                  </a:lnTo>
                  <a:lnTo>
                    <a:pt x="573087" y="25897"/>
                  </a:lnTo>
                  <a:lnTo>
                    <a:pt x="527611" y="6777"/>
                  </a:lnTo>
                  <a:lnTo>
                    <a:pt x="477043" y="0"/>
                  </a:lnTo>
                  <a:close/>
                </a:path>
              </a:pathLst>
            </a:custGeom>
            <a:solidFill>
              <a:srgbClr val="213F7D"/>
            </a:solidFill>
            <a:ln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  <p:sp>
          <p:nvSpPr>
            <p:cNvPr id="63" name="object 128">
              <a:extLst>
                <a:ext uri="{FF2B5EF4-FFF2-40B4-BE49-F238E27FC236}">
                  <a16:creationId xmlns:a16="http://schemas.microsoft.com/office/drawing/2014/main" id="{688B2914-4A84-E842-E147-A6F51DFFAA1B}"/>
                </a:ext>
              </a:extLst>
            </p:cNvPr>
            <p:cNvSpPr/>
            <p:nvPr/>
          </p:nvSpPr>
          <p:spPr>
            <a:xfrm>
              <a:off x="8096476" y="4410725"/>
              <a:ext cx="832485" cy="539750"/>
            </a:xfrm>
            <a:custGeom>
              <a:avLst/>
              <a:gdLst/>
              <a:ahLst/>
              <a:cxnLst/>
              <a:rect l="l" t="t" r="r" b="b"/>
              <a:pathLst>
                <a:path w="832484" h="539750">
                  <a:moveTo>
                    <a:pt x="643592" y="539271"/>
                  </a:moveTo>
                  <a:lnTo>
                    <a:pt x="643592" y="523324"/>
                  </a:lnTo>
                  <a:lnTo>
                    <a:pt x="682178" y="523324"/>
                  </a:lnTo>
                  <a:lnTo>
                    <a:pt x="724872" y="514774"/>
                  </a:lnTo>
                  <a:lnTo>
                    <a:pt x="761666" y="493962"/>
                  </a:lnTo>
                  <a:lnTo>
                    <a:pt x="790499" y="463077"/>
                  </a:lnTo>
                  <a:lnTo>
                    <a:pt x="809309" y="424308"/>
                  </a:lnTo>
                  <a:lnTo>
                    <a:pt x="816037" y="379841"/>
                  </a:lnTo>
                  <a:lnTo>
                    <a:pt x="806545" y="334578"/>
                  </a:lnTo>
                  <a:lnTo>
                    <a:pt x="784807" y="295556"/>
                  </a:lnTo>
                  <a:lnTo>
                    <a:pt x="753071" y="264968"/>
                  </a:lnTo>
                  <a:lnTo>
                    <a:pt x="713589" y="245007"/>
                  </a:lnTo>
                  <a:lnTo>
                    <a:pt x="668607" y="237867"/>
                  </a:lnTo>
                  <a:lnTo>
                    <a:pt x="665581" y="237867"/>
                  </a:lnTo>
                  <a:lnTo>
                    <a:pt x="660859" y="237867"/>
                  </a:lnTo>
                  <a:lnTo>
                    <a:pt x="655718" y="235793"/>
                  </a:lnTo>
                  <a:lnTo>
                    <a:pt x="652482" y="232589"/>
                  </a:lnTo>
                  <a:lnTo>
                    <a:pt x="648954" y="229071"/>
                  </a:lnTo>
                  <a:lnTo>
                    <a:pt x="646639" y="223113"/>
                  </a:lnTo>
                  <a:lnTo>
                    <a:pt x="648838" y="217228"/>
                  </a:lnTo>
                  <a:lnTo>
                    <a:pt x="649861" y="209941"/>
                  </a:lnTo>
                  <a:lnTo>
                    <a:pt x="650753" y="202750"/>
                  </a:lnTo>
                  <a:lnTo>
                    <a:pt x="651384" y="195845"/>
                  </a:lnTo>
                  <a:lnTo>
                    <a:pt x="651624" y="189418"/>
                  </a:lnTo>
                  <a:lnTo>
                    <a:pt x="645376" y="143356"/>
                  </a:lnTo>
                  <a:lnTo>
                    <a:pt x="627753" y="101932"/>
                  </a:lnTo>
                  <a:lnTo>
                    <a:pt x="600430" y="66813"/>
                  </a:lnTo>
                  <a:lnTo>
                    <a:pt x="565086" y="39665"/>
                  </a:lnTo>
                  <a:lnTo>
                    <a:pt x="523398" y="22154"/>
                  </a:lnTo>
                  <a:lnTo>
                    <a:pt x="477043" y="15947"/>
                  </a:lnTo>
                  <a:lnTo>
                    <a:pt x="428969" y="22718"/>
                  </a:lnTo>
                  <a:lnTo>
                    <a:pt x="385290" y="41975"/>
                  </a:lnTo>
                  <a:lnTo>
                    <a:pt x="348583" y="72127"/>
                  </a:lnTo>
                  <a:lnTo>
                    <a:pt x="321424" y="111588"/>
                  </a:lnTo>
                  <a:lnTo>
                    <a:pt x="317742" y="116994"/>
                  </a:lnTo>
                  <a:lnTo>
                    <a:pt x="312265" y="120284"/>
                  </a:lnTo>
                  <a:lnTo>
                    <a:pt x="305904" y="121453"/>
                  </a:lnTo>
                  <a:lnTo>
                    <a:pt x="299572" y="120498"/>
                  </a:lnTo>
                  <a:lnTo>
                    <a:pt x="287056" y="116037"/>
                  </a:lnTo>
                  <a:lnTo>
                    <a:pt x="275331" y="112887"/>
                  </a:lnTo>
                  <a:lnTo>
                    <a:pt x="264282" y="111020"/>
                  </a:lnTo>
                  <a:lnTo>
                    <a:pt x="253793" y="110405"/>
                  </a:lnTo>
                  <a:lnTo>
                    <a:pt x="211119" y="119102"/>
                  </a:lnTo>
                  <a:lnTo>
                    <a:pt x="176234" y="142805"/>
                  </a:lnTo>
                  <a:lnTo>
                    <a:pt x="152695" y="177933"/>
                  </a:lnTo>
                  <a:lnTo>
                    <a:pt x="144058" y="220904"/>
                  </a:lnTo>
                  <a:lnTo>
                    <a:pt x="144058" y="223898"/>
                  </a:lnTo>
                  <a:lnTo>
                    <a:pt x="144058" y="232914"/>
                  </a:lnTo>
                  <a:lnTo>
                    <a:pt x="137618" y="240317"/>
                  </a:lnTo>
                  <a:lnTo>
                    <a:pt x="129514" y="240840"/>
                  </a:lnTo>
                  <a:lnTo>
                    <a:pt x="84397" y="258663"/>
                  </a:lnTo>
                  <a:lnTo>
                    <a:pt x="48366" y="290268"/>
                  </a:lnTo>
                  <a:lnTo>
                    <a:pt x="24493" y="331910"/>
                  </a:lnTo>
                  <a:lnTo>
                    <a:pt x="15852" y="379841"/>
                  </a:lnTo>
                  <a:lnTo>
                    <a:pt x="23224" y="428509"/>
                  </a:lnTo>
                  <a:lnTo>
                    <a:pt x="43736" y="470956"/>
                  </a:lnTo>
                  <a:lnTo>
                    <a:pt x="74984" y="503717"/>
                  </a:lnTo>
                  <a:lnTo>
                    <a:pt x="114561" y="523324"/>
                  </a:lnTo>
                  <a:lnTo>
                    <a:pt x="155670" y="523324"/>
                  </a:lnTo>
                  <a:lnTo>
                    <a:pt x="155670" y="539271"/>
                  </a:lnTo>
                  <a:lnTo>
                    <a:pt x="112478" y="539271"/>
                  </a:lnTo>
                  <a:lnTo>
                    <a:pt x="111483" y="539009"/>
                  </a:lnTo>
                  <a:lnTo>
                    <a:pt x="66808" y="517410"/>
                  </a:lnTo>
                  <a:lnTo>
                    <a:pt x="31514" y="481080"/>
                  </a:lnTo>
                  <a:lnTo>
                    <a:pt x="8334" y="433924"/>
                  </a:lnTo>
                  <a:lnTo>
                    <a:pt x="0" y="379841"/>
                  </a:lnTo>
                  <a:lnTo>
                    <a:pt x="6261" y="336631"/>
                  </a:lnTo>
                  <a:lnTo>
                    <a:pt x="23868" y="297395"/>
                  </a:lnTo>
                  <a:lnTo>
                    <a:pt x="51053" y="264286"/>
                  </a:lnTo>
                  <a:lnTo>
                    <a:pt x="86048" y="239457"/>
                  </a:lnTo>
                  <a:lnTo>
                    <a:pt x="127085" y="225061"/>
                  </a:lnTo>
                  <a:lnTo>
                    <a:pt x="127975" y="224914"/>
                  </a:lnTo>
                  <a:lnTo>
                    <a:pt x="128090" y="224673"/>
                  </a:lnTo>
                  <a:lnTo>
                    <a:pt x="128205" y="224307"/>
                  </a:lnTo>
                  <a:lnTo>
                    <a:pt x="128205" y="223898"/>
                  </a:lnTo>
                  <a:lnTo>
                    <a:pt x="128205" y="220904"/>
                  </a:lnTo>
                  <a:lnTo>
                    <a:pt x="138089" y="171731"/>
                  </a:lnTo>
                  <a:lnTo>
                    <a:pt x="165029" y="131533"/>
                  </a:lnTo>
                  <a:lnTo>
                    <a:pt x="204953" y="104409"/>
                  </a:lnTo>
                  <a:lnTo>
                    <a:pt x="253793" y="94457"/>
                  </a:lnTo>
                  <a:lnTo>
                    <a:pt x="265776" y="95140"/>
                  </a:lnTo>
                  <a:lnTo>
                    <a:pt x="278241" y="97198"/>
                  </a:lnTo>
                  <a:lnTo>
                    <a:pt x="291277" y="100651"/>
                  </a:lnTo>
                  <a:lnTo>
                    <a:pt x="304975" y="105515"/>
                  </a:lnTo>
                  <a:lnTo>
                    <a:pt x="305425" y="105661"/>
                  </a:lnTo>
                  <a:lnTo>
                    <a:pt x="306315" y="105525"/>
                  </a:lnTo>
                  <a:lnTo>
                    <a:pt x="306807" y="105347"/>
                  </a:lnTo>
                  <a:lnTo>
                    <a:pt x="307016" y="104907"/>
                  </a:lnTo>
                  <a:lnTo>
                    <a:pt x="336650" y="61631"/>
                  </a:lnTo>
                  <a:lnTo>
                    <a:pt x="376751" y="28556"/>
                  </a:lnTo>
                  <a:lnTo>
                    <a:pt x="424491" y="7430"/>
                  </a:lnTo>
                  <a:lnTo>
                    <a:pt x="477043" y="0"/>
                  </a:lnTo>
                  <a:lnTo>
                    <a:pt x="527611" y="6777"/>
                  </a:lnTo>
                  <a:lnTo>
                    <a:pt x="573087" y="25897"/>
                  </a:lnTo>
                  <a:lnTo>
                    <a:pt x="611639" y="55541"/>
                  </a:lnTo>
                  <a:lnTo>
                    <a:pt x="641441" y="93888"/>
                  </a:lnTo>
                  <a:lnTo>
                    <a:pt x="660663" y="139120"/>
                  </a:lnTo>
                  <a:lnTo>
                    <a:pt x="667477" y="189418"/>
                  </a:lnTo>
                  <a:lnTo>
                    <a:pt x="667207" y="196844"/>
                  </a:lnTo>
                  <a:lnTo>
                    <a:pt x="666500" y="204614"/>
                  </a:lnTo>
                  <a:lnTo>
                    <a:pt x="665506" y="212568"/>
                  </a:lnTo>
                  <a:lnTo>
                    <a:pt x="664377" y="220548"/>
                  </a:lnTo>
                  <a:lnTo>
                    <a:pt x="664231" y="221574"/>
                  </a:lnTo>
                  <a:lnTo>
                    <a:pt x="664639" y="221752"/>
                  </a:lnTo>
                  <a:lnTo>
                    <a:pt x="665162" y="221919"/>
                  </a:lnTo>
                  <a:lnTo>
                    <a:pt x="665581" y="221919"/>
                  </a:lnTo>
                  <a:lnTo>
                    <a:pt x="668607" y="221919"/>
                  </a:lnTo>
                  <a:lnTo>
                    <a:pt x="718420" y="229820"/>
                  </a:lnTo>
                  <a:lnTo>
                    <a:pt x="762145" y="251919"/>
                  </a:lnTo>
                  <a:lnTo>
                    <a:pt x="797290" y="285817"/>
                  </a:lnTo>
                  <a:lnTo>
                    <a:pt x="821366" y="329112"/>
                  </a:lnTo>
                  <a:lnTo>
                    <a:pt x="831880" y="379402"/>
                  </a:lnTo>
                  <a:lnTo>
                    <a:pt x="824389" y="429014"/>
                  </a:lnTo>
                  <a:lnTo>
                    <a:pt x="803423" y="472217"/>
                  </a:lnTo>
                  <a:lnTo>
                    <a:pt x="771262" y="506602"/>
                  </a:lnTo>
                  <a:lnTo>
                    <a:pt x="730185" y="529756"/>
                  </a:lnTo>
                  <a:lnTo>
                    <a:pt x="682471" y="539271"/>
                  </a:lnTo>
                  <a:lnTo>
                    <a:pt x="643592" y="539271"/>
                  </a:lnTo>
                  <a:close/>
                </a:path>
              </a:pathLst>
            </a:custGeom>
            <a:ln w="25904">
              <a:solidFill>
                <a:schemeClr val="accent3"/>
              </a:solidFill>
            </a:ln>
          </p:spPr>
          <p:txBody>
            <a:bodyPr wrap="square" lIns="0" tIns="0" rIns="0" bIns="0" rtlCol="0"/>
            <a:lstStyle/>
            <a:p>
              <a:endParaRPr sz="1698">
                <a:solidFill>
                  <a:schemeClr val="bg1"/>
                </a:solidFill>
              </a:endParaRPr>
            </a:p>
          </p:txBody>
        </p:sp>
      </p:grpSp>
      <p:sp>
        <p:nvSpPr>
          <p:cNvPr id="100" name="object 56">
            <a:extLst>
              <a:ext uri="{FF2B5EF4-FFF2-40B4-BE49-F238E27FC236}">
                <a16:creationId xmlns:a16="http://schemas.microsoft.com/office/drawing/2014/main" id="{110B9CF8-46CB-4080-F722-763EB4BB9735}"/>
              </a:ext>
            </a:extLst>
          </p:cNvPr>
          <p:cNvSpPr txBox="1"/>
          <p:nvPr/>
        </p:nvSpPr>
        <p:spPr>
          <a:xfrm>
            <a:off x="11726291" y="3871548"/>
            <a:ext cx="7376731" cy="537224"/>
          </a:xfrm>
          <a:prstGeom prst="rect">
            <a:avLst/>
          </a:prstGeom>
        </p:spPr>
        <p:txBody>
          <a:bodyPr vert="horz" wrap="square" lIns="0" tIns="14630" rIns="0" bIns="0" rtlCol="0">
            <a:spAutoFit/>
          </a:bodyPr>
          <a:lstStyle/>
          <a:p>
            <a:pPr marL="15400">
              <a:spcBef>
                <a:spcPts val="115"/>
              </a:spcBef>
            </a:pPr>
            <a:r>
              <a:rPr sz="3395" b="1" spc="-24" dirty="0">
                <a:solidFill>
                  <a:schemeClr val="bg1"/>
                </a:solidFill>
                <a:latin typeface="Arial"/>
                <a:cs typeface="Arial"/>
              </a:rPr>
              <a:t>Sustainability</a:t>
            </a:r>
            <a:r>
              <a:rPr sz="3395" b="1" spc="-13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395" b="1" spc="-12" dirty="0">
                <a:solidFill>
                  <a:schemeClr val="bg1"/>
                </a:solidFill>
                <a:latin typeface="Arial"/>
                <a:cs typeface="Arial"/>
              </a:rPr>
              <a:t>Highlights</a:t>
            </a:r>
            <a:endParaRPr sz="339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C1241D8-5C8B-43AE-396E-765D44493B2D}"/>
              </a:ext>
            </a:extLst>
          </p:cNvPr>
          <p:cNvSpPr txBox="1"/>
          <p:nvPr/>
        </p:nvSpPr>
        <p:spPr>
          <a:xfrm>
            <a:off x="11737732" y="8997920"/>
            <a:ext cx="12187583" cy="3713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</a:rPr>
              <a:t>Our updated sustainability objectives are now aligned with the CBB’s ESG Requirements Module, ensuring that our goals and performance meet both national and international standards. </a:t>
            </a:r>
            <a:br>
              <a:rPr kumimoji="0" lang="en-US" sz="24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</a:rPr>
            </a:b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</a:endParaRPr>
          </a:p>
          <a:p>
            <a:pPr>
              <a:spcBef>
                <a:spcPts val="546"/>
              </a:spcBef>
              <a:spcAft>
                <a:spcPts val="909"/>
              </a:spcAft>
            </a:pPr>
            <a:r>
              <a:rPr lang="en-US" sz="2183" dirty="0">
                <a:solidFill>
                  <a:schemeClr val="bg1"/>
                </a:solidFill>
                <a:latin typeface="Helvetica Neue"/>
              </a:rPr>
              <a:t>Looking ahead, our goals are to foster growth and innovation by:</a:t>
            </a:r>
          </a:p>
          <a:p>
            <a:pPr marL="415801" indent="-415801"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chemeClr val="bg1"/>
                </a:solidFill>
                <a:latin typeface="Helvetica Neue"/>
              </a:rPr>
              <a:t>Reducing our carbon footprint</a:t>
            </a:r>
          </a:p>
          <a:p>
            <a:pPr marL="415801" indent="-415801"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chemeClr val="bg1"/>
                </a:solidFill>
                <a:latin typeface="Helvetica Neue"/>
              </a:rPr>
              <a:t>Promoting green finance</a:t>
            </a:r>
          </a:p>
          <a:p>
            <a:pPr marL="415801" indent="-415801"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chemeClr val="bg1"/>
                </a:solidFill>
                <a:latin typeface="Helvetica Neue"/>
              </a:rPr>
              <a:t>Enhancing social responsibility</a:t>
            </a:r>
          </a:p>
          <a:p>
            <a:pPr marL="415801" indent="-415801">
              <a:spcAft>
                <a:spcPts val="728"/>
              </a:spcAft>
              <a:buFont typeface="Arial" panose="020B0604020202020204" pitchFamily="34" charset="0"/>
              <a:buChar char="•"/>
            </a:pPr>
            <a:r>
              <a:rPr lang="en-US" sz="2183" dirty="0">
                <a:solidFill>
                  <a:schemeClr val="bg1"/>
                </a:solidFill>
                <a:latin typeface="Helvetica Neue"/>
              </a:rPr>
              <a:t>Improving employee engagement</a:t>
            </a:r>
          </a:p>
        </p:txBody>
      </p:sp>
      <p:sp>
        <p:nvSpPr>
          <p:cNvPr id="33" name="object 82">
            <a:extLst>
              <a:ext uri="{FF2B5EF4-FFF2-40B4-BE49-F238E27FC236}">
                <a16:creationId xmlns:a16="http://schemas.microsoft.com/office/drawing/2014/main" id="{E56DE3C3-BF57-958F-EFB8-AEFA5105E2DF}"/>
              </a:ext>
            </a:extLst>
          </p:cNvPr>
          <p:cNvSpPr/>
          <p:nvPr/>
        </p:nvSpPr>
        <p:spPr>
          <a:xfrm>
            <a:off x="13901330" y="6744097"/>
            <a:ext cx="426298" cy="404323"/>
          </a:xfrm>
          <a:custGeom>
            <a:avLst/>
            <a:gdLst/>
            <a:ahLst/>
            <a:cxnLst/>
            <a:rect l="l" t="t" r="r" b="b"/>
            <a:pathLst>
              <a:path w="868045" h="821689">
                <a:moveTo>
                  <a:pt x="648919" y="222275"/>
                </a:moveTo>
                <a:lnTo>
                  <a:pt x="648144" y="175044"/>
                </a:lnTo>
                <a:lnTo>
                  <a:pt x="634682" y="129933"/>
                </a:lnTo>
                <a:lnTo>
                  <a:pt x="609028" y="91719"/>
                </a:lnTo>
                <a:lnTo>
                  <a:pt x="571690" y="65201"/>
                </a:lnTo>
                <a:lnTo>
                  <a:pt x="542886" y="57035"/>
                </a:lnTo>
                <a:lnTo>
                  <a:pt x="534111" y="53594"/>
                </a:lnTo>
                <a:lnTo>
                  <a:pt x="526440" y="48056"/>
                </a:lnTo>
                <a:lnTo>
                  <a:pt x="519099" y="40703"/>
                </a:lnTo>
                <a:lnTo>
                  <a:pt x="511860" y="33032"/>
                </a:lnTo>
                <a:lnTo>
                  <a:pt x="504494" y="26568"/>
                </a:lnTo>
                <a:lnTo>
                  <a:pt x="463334" y="5867"/>
                </a:lnTo>
                <a:lnTo>
                  <a:pt x="421881" y="0"/>
                </a:lnTo>
                <a:lnTo>
                  <a:pt x="380949" y="6362"/>
                </a:lnTo>
                <a:lnTo>
                  <a:pt x="341337" y="22301"/>
                </a:lnTo>
                <a:lnTo>
                  <a:pt x="303885" y="45186"/>
                </a:lnTo>
                <a:lnTo>
                  <a:pt x="269405" y="72377"/>
                </a:lnTo>
                <a:lnTo>
                  <a:pt x="238696" y="101257"/>
                </a:lnTo>
                <a:lnTo>
                  <a:pt x="202768" y="143078"/>
                </a:lnTo>
                <a:lnTo>
                  <a:pt x="199313" y="152387"/>
                </a:lnTo>
                <a:lnTo>
                  <a:pt x="211823" y="155270"/>
                </a:lnTo>
                <a:lnTo>
                  <a:pt x="222986" y="161086"/>
                </a:lnTo>
                <a:lnTo>
                  <a:pt x="245046" y="204571"/>
                </a:lnTo>
                <a:lnTo>
                  <a:pt x="251802" y="274434"/>
                </a:lnTo>
                <a:lnTo>
                  <a:pt x="252133" y="300799"/>
                </a:lnTo>
                <a:lnTo>
                  <a:pt x="250418" y="306793"/>
                </a:lnTo>
                <a:lnTo>
                  <a:pt x="246824" y="313880"/>
                </a:lnTo>
                <a:lnTo>
                  <a:pt x="243039" y="322084"/>
                </a:lnTo>
                <a:lnTo>
                  <a:pt x="240779" y="331470"/>
                </a:lnTo>
                <a:lnTo>
                  <a:pt x="240995" y="346430"/>
                </a:lnTo>
                <a:lnTo>
                  <a:pt x="243878" y="364642"/>
                </a:lnTo>
                <a:lnTo>
                  <a:pt x="265150" y="398386"/>
                </a:lnTo>
                <a:lnTo>
                  <a:pt x="282168" y="403529"/>
                </a:lnTo>
                <a:lnTo>
                  <a:pt x="285915" y="404736"/>
                </a:lnTo>
                <a:lnTo>
                  <a:pt x="287629" y="406692"/>
                </a:lnTo>
                <a:lnTo>
                  <a:pt x="286512" y="418401"/>
                </a:lnTo>
                <a:lnTo>
                  <a:pt x="288328" y="424040"/>
                </a:lnTo>
                <a:lnTo>
                  <a:pt x="316433" y="468045"/>
                </a:lnTo>
                <a:lnTo>
                  <a:pt x="354926" y="502615"/>
                </a:lnTo>
                <a:lnTo>
                  <a:pt x="394995" y="512406"/>
                </a:lnTo>
                <a:lnTo>
                  <a:pt x="448703" y="515848"/>
                </a:lnTo>
                <a:lnTo>
                  <a:pt x="500735" y="510222"/>
                </a:lnTo>
                <a:lnTo>
                  <a:pt x="535762" y="492798"/>
                </a:lnTo>
                <a:lnTo>
                  <a:pt x="542124" y="485597"/>
                </a:lnTo>
                <a:lnTo>
                  <a:pt x="541845" y="477113"/>
                </a:lnTo>
                <a:lnTo>
                  <a:pt x="546328" y="471347"/>
                </a:lnTo>
                <a:lnTo>
                  <a:pt x="553554" y="464515"/>
                </a:lnTo>
                <a:lnTo>
                  <a:pt x="562292" y="458203"/>
                </a:lnTo>
                <a:lnTo>
                  <a:pt x="571169" y="450418"/>
                </a:lnTo>
                <a:lnTo>
                  <a:pt x="578827" y="439191"/>
                </a:lnTo>
                <a:lnTo>
                  <a:pt x="581761" y="430720"/>
                </a:lnTo>
                <a:lnTo>
                  <a:pt x="585609" y="412851"/>
                </a:lnTo>
                <a:lnTo>
                  <a:pt x="587362" y="407949"/>
                </a:lnTo>
                <a:lnTo>
                  <a:pt x="592162" y="405282"/>
                </a:lnTo>
                <a:lnTo>
                  <a:pt x="599541" y="403491"/>
                </a:lnTo>
                <a:lnTo>
                  <a:pt x="608037" y="399935"/>
                </a:lnTo>
                <a:lnTo>
                  <a:pt x="616229" y="392023"/>
                </a:lnTo>
                <a:lnTo>
                  <a:pt x="627418" y="370154"/>
                </a:lnTo>
                <a:lnTo>
                  <a:pt x="633514" y="343903"/>
                </a:lnTo>
                <a:lnTo>
                  <a:pt x="629513" y="319671"/>
                </a:lnTo>
                <a:lnTo>
                  <a:pt x="610450" y="303898"/>
                </a:lnTo>
                <a:lnTo>
                  <a:pt x="636524" y="266814"/>
                </a:lnTo>
                <a:lnTo>
                  <a:pt x="648919" y="222275"/>
                </a:lnTo>
                <a:close/>
              </a:path>
              <a:path w="868045" h="821689">
                <a:moveTo>
                  <a:pt x="867816" y="821143"/>
                </a:moveTo>
                <a:lnTo>
                  <a:pt x="860044" y="782358"/>
                </a:lnTo>
                <a:lnTo>
                  <a:pt x="854837" y="740994"/>
                </a:lnTo>
                <a:lnTo>
                  <a:pt x="849020" y="699439"/>
                </a:lnTo>
                <a:lnTo>
                  <a:pt x="839406" y="660095"/>
                </a:lnTo>
                <a:lnTo>
                  <a:pt x="822782" y="625335"/>
                </a:lnTo>
                <a:lnTo>
                  <a:pt x="795959" y="597573"/>
                </a:lnTo>
                <a:lnTo>
                  <a:pt x="755751" y="579196"/>
                </a:lnTo>
                <a:lnTo>
                  <a:pt x="704659" y="568375"/>
                </a:lnTo>
                <a:lnTo>
                  <a:pt x="652691" y="559346"/>
                </a:lnTo>
                <a:lnTo>
                  <a:pt x="601916" y="546963"/>
                </a:lnTo>
                <a:lnTo>
                  <a:pt x="554418" y="526097"/>
                </a:lnTo>
                <a:lnTo>
                  <a:pt x="490016" y="699173"/>
                </a:lnTo>
                <a:lnTo>
                  <a:pt x="461022" y="602284"/>
                </a:lnTo>
                <a:lnTo>
                  <a:pt x="465353" y="591451"/>
                </a:lnTo>
                <a:lnTo>
                  <a:pt x="474205" y="580491"/>
                </a:lnTo>
                <a:lnTo>
                  <a:pt x="481139" y="568312"/>
                </a:lnTo>
                <a:lnTo>
                  <a:pt x="479666" y="553783"/>
                </a:lnTo>
                <a:lnTo>
                  <a:pt x="478739" y="551903"/>
                </a:lnTo>
                <a:lnTo>
                  <a:pt x="468020" y="541858"/>
                </a:lnTo>
                <a:lnTo>
                  <a:pt x="403212" y="541858"/>
                </a:lnTo>
                <a:lnTo>
                  <a:pt x="396290" y="549567"/>
                </a:lnTo>
                <a:lnTo>
                  <a:pt x="395338" y="552500"/>
                </a:lnTo>
                <a:lnTo>
                  <a:pt x="394576" y="569988"/>
                </a:lnTo>
                <a:lnTo>
                  <a:pt x="401459" y="582536"/>
                </a:lnTo>
                <a:lnTo>
                  <a:pt x="409790" y="592226"/>
                </a:lnTo>
                <a:lnTo>
                  <a:pt x="413334" y="601154"/>
                </a:lnTo>
                <a:lnTo>
                  <a:pt x="408355" y="624039"/>
                </a:lnTo>
                <a:lnTo>
                  <a:pt x="399288" y="650392"/>
                </a:lnTo>
                <a:lnTo>
                  <a:pt x="379907" y="699185"/>
                </a:lnTo>
                <a:lnTo>
                  <a:pt x="313245" y="526161"/>
                </a:lnTo>
                <a:lnTo>
                  <a:pt x="278460" y="543979"/>
                </a:lnTo>
                <a:lnTo>
                  <a:pt x="237045" y="555002"/>
                </a:lnTo>
                <a:lnTo>
                  <a:pt x="147281" y="570001"/>
                </a:lnTo>
                <a:lnTo>
                  <a:pt x="105410" y="580618"/>
                </a:lnTo>
                <a:lnTo>
                  <a:pt x="69862" y="597750"/>
                </a:lnTo>
                <a:lnTo>
                  <a:pt x="25146" y="670013"/>
                </a:lnTo>
                <a:lnTo>
                  <a:pt x="15430" y="720763"/>
                </a:lnTo>
                <a:lnTo>
                  <a:pt x="8953" y="772604"/>
                </a:lnTo>
                <a:lnTo>
                  <a:pt x="0" y="821143"/>
                </a:lnTo>
                <a:lnTo>
                  <a:pt x="867816" y="821143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698"/>
          </a:p>
        </p:txBody>
      </p:sp>
      <p:pic>
        <p:nvPicPr>
          <p:cNvPr id="35" name="Graphic 34" descr="Rating 3 Star with solid fill">
            <a:extLst>
              <a:ext uri="{FF2B5EF4-FFF2-40B4-BE49-F238E27FC236}">
                <a16:creationId xmlns:a16="http://schemas.microsoft.com/office/drawing/2014/main" id="{BF6FE1DD-BF54-C46F-0AB9-C631B9CDE5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678526" y="4956080"/>
            <a:ext cx="573505" cy="573505"/>
          </a:xfrm>
          <a:prstGeom prst="rect">
            <a:avLst/>
          </a:prstGeom>
        </p:spPr>
      </p:pic>
      <p:sp>
        <p:nvSpPr>
          <p:cNvPr id="2" name="object 56">
            <a:extLst>
              <a:ext uri="{FF2B5EF4-FFF2-40B4-BE49-F238E27FC236}">
                <a16:creationId xmlns:a16="http://schemas.microsoft.com/office/drawing/2014/main" id="{3EF9A891-81E5-9620-F850-50F22CC2BF4D}"/>
              </a:ext>
            </a:extLst>
          </p:cNvPr>
          <p:cNvSpPr txBox="1"/>
          <p:nvPr/>
        </p:nvSpPr>
        <p:spPr>
          <a:xfrm>
            <a:off x="11726291" y="8424416"/>
            <a:ext cx="7376731" cy="537224"/>
          </a:xfrm>
          <a:prstGeom prst="rect">
            <a:avLst/>
          </a:prstGeom>
        </p:spPr>
        <p:txBody>
          <a:bodyPr vert="horz" wrap="square" lIns="0" tIns="14630" rIns="0" bIns="0" rtlCol="0">
            <a:spAutoFit/>
          </a:bodyPr>
          <a:lstStyle/>
          <a:p>
            <a:pPr marL="15400">
              <a:spcBef>
                <a:spcPts val="115"/>
              </a:spcBef>
            </a:pPr>
            <a:r>
              <a:rPr lang="en-US" sz="3395" b="1" dirty="0">
                <a:solidFill>
                  <a:schemeClr val="bg1"/>
                </a:solidFill>
                <a:latin typeface="Arial"/>
                <a:cs typeface="Arial"/>
              </a:rPr>
              <a:t>Looking Ahead</a:t>
            </a:r>
            <a:endParaRPr sz="339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67F57E-E987-BB6D-9971-2C9C63BC6A4F}"/>
              </a:ext>
            </a:extLst>
          </p:cNvPr>
          <p:cNvSpPr/>
          <p:nvPr/>
        </p:nvSpPr>
        <p:spPr>
          <a:xfrm>
            <a:off x="740748" y="12766875"/>
            <a:ext cx="9522925" cy="351753"/>
          </a:xfrm>
          <a:custGeom>
            <a:avLst/>
            <a:gdLst>
              <a:gd name="connsiteX0" fmla="*/ 0 w 1398397"/>
              <a:gd name="connsiteY0" fmla="*/ 0 h 518805"/>
              <a:gd name="connsiteX1" fmla="*/ 1398397 w 1398397"/>
              <a:gd name="connsiteY1" fmla="*/ 0 h 518805"/>
              <a:gd name="connsiteX2" fmla="*/ 1398397 w 1398397"/>
              <a:gd name="connsiteY2" fmla="*/ 518805 h 518805"/>
              <a:gd name="connsiteX3" fmla="*/ 0 w 1398397"/>
              <a:gd name="connsiteY3" fmla="*/ 518805 h 518805"/>
              <a:gd name="connsiteX4" fmla="*/ 0 w 1398397"/>
              <a:gd name="connsiteY4" fmla="*/ 0 h 5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97" h="518805">
                <a:moveTo>
                  <a:pt x="0" y="0"/>
                </a:moveTo>
                <a:lnTo>
                  <a:pt x="1398397" y="0"/>
                </a:lnTo>
                <a:lnTo>
                  <a:pt x="1398397" y="518805"/>
                </a:lnTo>
                <a:lnTo>
                  <a:pt x="0" y="5188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614" tIns="77614" rIns="77614" bIns="0" numCol="1" spcCol="1270" anchor="t" anchorCtr="0">
            <a:noAutofit/>
          </a:bodyPr>
          <a:lstStyle/>
          <a:p>
            <a:pPr defTabSz="48510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spc="-73" dirty="0">
                <a:solidFill>
                  <a:schemeClr val="bg1"/>
                </a:solidFill>
                <a:latin typeface="Arial"/>
                <a:cs typeface="Arial"/>
              </a:rPr>
              <a:t>1- Includes scopes 1 and 2 and selected categories of Scope 3, using the GHG Protocol.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0890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AEE7D7-A06B-4F46-AEF8-D3F675780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34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4A2DE5-17CA-A5E1-8AE3-B46E04AADA83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1398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6525FB-F83A-F46F-9E51-DAC7B7281B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6" t="38444"/>
          <a:stretch/>
        </p:blipFill>
        <p:spPr>
          <a:xfrm>
            <a:off x="8142514" y="5272949"/>
            <a:ext cx="16235136" cy="8443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1DBA7-239E-375D-4F38-5B3282DC7EB4}"/>
              </a:ext>
            </a:extLst>
          </p:cNvPr>
          <p:cNvSpPr txBox="1"/>
          <p:nvPr/>
        </p:nvSpPr>
        <p:spPr>
          <a:xfrm>
            <a:off x="2807693" y="6684173"/>
            <a:ext cx="18762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Financial Performance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EDCE50-25B2-515C-BF2A-E620514FD7DD}"/>
              </a:ext>
            </a:extLst>
          </p:cNvPr>
          <p:cNvCxnSpPr>
            <a:cxnSpLocks/>
          </p:cNvCxnSpPr>
          <p:nvPr/>
        </p:nvCxnSpPr>
        <p:spPr>
          <a:xfrm>
            <a:off x="2970253" y="8750663"/>
            <a:ext cx="14022347" cy="0"/>
          </a:xfrm>
          <a:prstGeom prst="line">
            <a:avLst/>
          </a:prstGeom>
          <a:ln w="25400">
            <a:solidFill>
              <a:srgbClr val="CE7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15319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CE498-ABD3-9ECD-A238-31B78C265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67" y="17929"/>
            <a:ext cx="24380830" cy="13714214"/>
          </a:xfrm>
          <a:prstGeom prst="rect">
            <a:avLst/>
          </a:prstGeom>
        </p:spPr>
      </p:pic>
      <p:sp>
        <p:nvSpPr>
          <p:cNvPr id="5" name="object 21">
            <a:extLst>
              <a:ext uri="{FF2B5EF4-FFF2-40B4-BE49-F238E27FC236}">
                <a16:creationId xmlns:a16="http://schemas.microsoft.com/office/drawing/2014/main" id="{5E0DB3B6-90CD-1121-9F46-134A212C1869}"/>
              </a:ext>
            </a:extLst>
          </p:cNvPr>
          <p:cNvSpPr txBox="1">
            <a:spLocks/>
          </p:cNvSpPr>
          <p:nvPr/>
        </p:nvSpPr>
        <p:spPr>
          <a:xfrm>
            <a:off x="18123877" y="12740321"/>
            <a:ext cx="5155060" cy="192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12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lnSpc>
                <a:spcPts val="1425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Investors’ Conference Call I  11 May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B6DE1-1904-8DEF-8F87-FE9FA2C36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7417"/>
          <a:stretch/>
        </p:blipFill>
        <p:spPr>
          <a:xfrm>
            <a:off x="21303049" y="573271"/>
            <a:ext cx="1975888" cy="1206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05A6D1-CE04-AFF7-91B4-FDB849BA9DCE}"/>
              </a:ext>
            </a:extLst>
          </p:cNvPr>
          <p:cNvSpPr txBox="1"/>
          <p:nvPr/>
        </p:nvSpPr>
        <p:spPr>
          <a:xfrm>
            <a:off x="1375031" y="2030349"/>
            <a:ext cx="594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Financial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04713-FB40-75ED-C0C7-232EBAB8348D}"/>
              </a:ext>
            </a:extLst>
          </p:cNvPr>
          <p:cNvSpPr txBox="1"/>
          <p:nvPr/>
        </p:nvSpPr>
        <p:spPr>
          <a:xfrm>
            <a:off x="1406445" y="4465238"/>
            <a:ext cx="1005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354980"/>
                </a:solidFill>
                <a:latin typeface="Helvetica Neue" panose="020005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(BD Millions)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7FC86-46D5-2E5E-89D5-5A3824530ECB}"/>
              </a:ext>
            </a:extLst>
          </p:cNvPr>
          <p:cNvSpPr txBox="1"/>
          <p:nvPr/>
        </p:nvSpPr>
        <p:spPr>
          <a:xfrm>
            <a:off x="1406445" y="7593551"/>
            <a:ext cx="5827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BD </a:t>
            </a:r>
            <a:r>
              <a:rPr lang="en-US" sz="120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21</a:t>
            </a:r>
            <a:r>
              <a:rPr lang="en-US" sz="88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endParaRPr lang="ru-RU" sz="8800" b="1" dirty="0">
              <a:solidFill>
                <a:srgbClr val="CE7B3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57E839-3CCD-93C8-16A6-B92799FB3136}"/>
              </a:ext>
            </a:extLst>
          </p:cNvPr>
          <p:cNvCxnSpPr>
            <a:cxnSpLocks/>
          </p:cNvCxnSpPr>
          <p:nvPr/>
        </p:nvCxnSpPr>
        <p:spPr>
          <a:xfrm>
            <a:off x="1497885" y="10990399"/>
            <a:ext cx="5263513" cy="0"/>
          </a:xfrm>
          <a:prstGeom prst="line">
            <a:avLst/>
          </a:prstGeom>
          <a:ln w="76200">
            <a:solidFill>
              <a:srgbClr val="294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E9B1F6C-3A7C-CD6B-965D-62A023594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273306"/>
              </p:ext>
            </p:extLst>
          </p:nvPr>
        </p:nvGraphicFramePr>
        <p:xfrm>
          <a:off x="7602071" y="2960457"/>
          <a:ext cx="16343779" cy="8599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0D6E600-2A2B-59CA-A2BA-FC7A1A28C0A7}"/>
              </a:ext>
            </a:extLst>
          </p:cNvPr>
          <p:cNvSpPr txBox="1"/>
          <p:nvPr/>
        </p:nvSpPr>
        <p:spPr>
          <a:xfrm>
            <a:off x="1497886" y="9756958"/>
            <a:ext cx="5827044" cy="49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1D68"/>
                </a:solidFill>
                <a:latin typeface="Helvetica Neue" panose="02000503000000020004"/>
                <a:ea typeface="Helvetica Neue Light" panose="02000403000000020004" pitchFamily="2" charset="0"/>
                <a:cs typeface="Helvetica Neue Medium" panose="02000503000000020004" pitchFamily="2" charset="0"/>
              </a:rPr>
              <a:t>Increase by 4%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F2AE04-5C31-DFCC-FB1A-B5FAE3ABB46B}"/>
              </a:ext>
            </a:extLst>
          </p:cNvPr>
          <p:cNvSpPr txBox="1"/>
          <p:nvPr/>
        </p:nvSpPr>
        <p:spPr>
          <a:xfrm>
            <a:off x="21947315" y="5239045"/>
            <a:ext cx="79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4%</a:t>
            </a:r>
          </a:p>
        </p:txBody>
      </p:sp>
      <p:pic>
        <p:nvPicPr>
          <p:cNvPr id="3" name="Graphic 2" descr="Arrow: Straight with solid fill">
            <a:extLst>
              <a:ext uri="{FF2B5EF4-FFF2-40B4-BE49-F238E27FC236}">
                <a16:creationId xmlns:a16="http://schemas.microsoft.com/office/drawing/2014/main" id="{255A5956-6ED7-5645-16C4-74F721780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22796">
            <a:off x="21222416" y="4905104"/>
            <a:ext cx="914400" cy="914400"/>
          </a:xfrm>
          <a:prstGeom prst="rect">
            <a:avLst/>
          </a:prstGeom>
        </p:spPr>
      </p:pic>
      <p:sp>
        <p:nvSpPr>
          <p:cNvPr id="2" name="Rectangle: Rounded Corners 167">
            <a:extLst>
              <a:ext uri="{FF2B5EF4-FFF2-40B4-BE49-F238E27FC236}">
                <a16:creationId xmlns:a16="http://schemas.microsoft.com/office/drawing/2014/main" id="{91CE9104-82EE-6848-5288-04C1D79212A1}"/>
              </a:ext>
            </a:extLst>
          </p:cNvPr>
          <p:cNvSpPr/>
          <p:nvPr/>
        </p:nvSpPr>
        <p:spPr>
          <a:xfrm>
            <a:off x="12121571" y="11900044"/>
            <a:ext cx="730641" cy="274027"/>
          </a:xfrm>
          <a:prstGeom prst="roundRect">
            <a:avLst/>
          </a:prstGeom>
          <a:solidFill>
            <a:srgbClr val="001D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object 54">
            <a:extLst>
              <a:ext uri="{FF2B5EF4-FFF2-40B4-BE49-F238E27FC236}">
                <a16:creationId xmlns:a16="http://schemas.microsoft.com/office/drawing/2014/main" id="{D656DF48-3A78-9368-72CC-DA3B6A4DE129}"/>
              </a:ext>
            </a:extLst>
          </p:cNvPr>
          <p:cNvSpPr txBox="1"/>
          <p:nvPr/>
        </p:nvSpPr>
        <p:spPr>
          <a:xfrm>
            <a:off x="13022688" y="11824153"/>
            <a:ext cx="275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spc="300">
                <a:solidFill>
                  <a:srgbClr val="35498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2000" dirty="0">
                <a:latin typeface="Helvetica Neue" panose="02000503000000020004"/>
              </a:rPr>
              <a:t>31 Mar 2025</a:t>
            </a:r>
          </a:p>
        </p:txBody>
      </p:sp>
      <p:sp>
        <p:nvSpPr>
          <p:cNvPr id="14" name="Rectangle: Rounded Corners 167">
            <a:extLst>
              <a:ext uri="{FF2B5EF4-FFF2-40B4-BE49-F238E27FC236}">
                <a16:creationId xmlns:a16="http://schemas.microsoft.com/office/drawing/2014/main" id="{30DC1FFD-3FD0-FDA1-6345-1B5F25FC299B}"/>
              </a:ext>
            </a:extLst>
          </p:cNvPr>
          <p:cNvSpPr/>
          <p:nvPr/>
        </p:nvSpPr>
        <p:spPr>
          <a:xfrm>
            <a:off x="16254294" y="11909012"/>
            <a:ext cx="730641" cy="274027"/>
          </a:xfrm>
          <a:prstGeom prst="round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" name="object 54">
            <a:extLst>
              <a:ext uri="{FF2B5EF4-FFF2-40B4-BE49-F238E27FC236}">
                <a16:creationId xmlns:a16="http://schemas.microsoft.com/office/drawing/2014/main" id="{4ACF883C-6E44-B036-E887-C2256B8B1CCD}"/>
              </a:ext>
            </a:extLst>
          </p:cNvPr>
          <p:cNvSpPr txBox="1"/>
          <p:nvPr/>
        </p:nvSpPr>
        <p:spPr>
          <a:xfrm>
            <a:off x="17155411" y="11833121"/>
            <a:ext cx="275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spc="300">
                <a:solidFill>
                  <a:srgbClr val="35498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2000" dirty="0">
                <a:latin typeface="Helvetica Neue" panose="02000503000000020004"/>
              </a:rPr>
              <a:t>31 Mar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59EFC2-91C1-3F47-81D7-5C70822D6CF8}"/>
              </a:ext>
            </a:extLst>
          </p:cNvPr>
          <p:cNvSpPr txBox="1"/>
          <p:nvPr/>
        </p:nvSpPr>
        <p:spPr>
          <a:xfrm>
            <a:off x="18123877" y="8563047"/>
            <a:ext cx="957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15%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8C6D6B-7A02-B8E3-A727-B9EADFA961C4}"/>
              </a:ext>
            </a:extLst>
          </p:cNvPr>
          <p:cNvSpPr txBox="1"/>
          <p:nvPr/>
        </p:nvSpPr>
        <p:spPr>
          <a:xfrm>
            <a:off x="15602284" y="6291694"/>
            <a:ext cx="79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4%</a:t>
            </a:r>
          </a:p>
        </p:txBody>
      </p:sp>
      <p:pic>
        <p:nvPicPr>
          <p:cNvPr id="19" name="Graphic 18" descr="Arrow: Straight with solid fill">
            <a:extLst>
              <a:ext uri="{FF2B5EF4-FFF2-40B4-BE49-F238E27FC236}">
                <a16:creationId xmlns:a16="http://schemas.microsoft.com/office/drawing/2014/main" id="{DBFAB568-6874-05D9-BE1A-16B227A06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22796">
            <a:off x="14895314" y="5929446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4E180D-BEA6-BFBE-B09C-394FFBF87D9E}"/>
              </a:ext>
            </a:extLst>
          </p:cNvPr>
          <p:cNvSpPr txBox="1"/>
          <p:nvPr/>
        </p:nvSpPr>
        <p:spPr>
          <a:xfrm>
            <a:off x="12525611" y="7190406"/>
            <a:ext cx="903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54%</a:t>
            </a:r>
          </a:p>
        </p:txBody>
      </p:sp>
      <p:pic>
        <p:nvPicPr>
          <p:cNvPr id="22" name="Graphic 21" descr="Arrow: Straight with solid fill">
            <a:extLst>
              <a:ext uri="{FF2B5EF4-FFF2-40B4-BE49-F238E27FC236}">
                <a16:creationId xmlns:a16="http://schemas.microsoft.com/office/drawing/2014/main" id="{257F0360-DC10-AABD-DDBE-AEA56454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22796">
            <a:off x="11858351" y="6801388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2D6183A-DB76-47A1-269D-DD80F1E0F598}"/>
              </a:ext>
            </a:extLst>
          </p:cNvPr>
          <p:cNvSpPr txBox="1"/>
          <p:nvPr/>
        </p:nvSpPr>
        <p:spPr>
          <a:xfrm>
            <a:off x="8322685" y="2953678"/>
            <a:ext cx="79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11%</a:t>
            </a:r>
          </a:p>
        </p:txBody>
      </p:sp>
      <p:pic>
        <p:nvPicPr>
          <p:cNvPr id="24" name="Graphic 23" descr="Arrow: Straight with solid fill">
            <a:extLst>
              <a:ext uri="{FF2B5EF4-FFF2-40B4-BE49-F238E27FC236}">
                <a16:creationId xmlns:a16="http://schemas.microsoft.com/office/drawing/2014/main" id="{A6589001-4ACB-2CDF-B49E-E01E39B1D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611111">
            <a:off x="8767670" y="2958142"/>
            <a:ext cx="914400" cy="914400"/>
          </a:xfrm>
          <a:prstGeom prst="rect">
            <a:avLst/>
          </a:prstGeom>
        </p:spPr>
      </p:pic>
      <p:pic>
        <p:nvPicPr>
          <p:cNvPr id="25" name="Graphic 24" descr="Arrow: Straight with solid fill">
            <a:extLst>
              <a:ext uri="{FF2B5EF4-FFF2-40B4-BE49-F238E27FC236}">
                <a16:creationId xmlns:a16="http://schemas.microsoft.com/office/drawing/2014/main" id="{6DDD30F4-30E8-764B-D55F-28486CC8F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611111">
            <a:off x="18436086" y="8567512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5EF1DA4-D202-E460-DA48-4FAE0BADAB99}"/>
              </a:ext>
            </a:extLst>
          </p:cNvPr>
          <p:cNvSpPr txBox="1"/>
          <p:nvPr/>
        </p:nvSpPr>
        <p:spPr>
          <a:xfrm>
            <a:off x="1375031" y="7159628"/>
            <a:ext cx="3071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354980"/>
                </a:solidFill>
                <a:latin typeface="Helvetica Neue" panose="020005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Net Profit</a:t>
            </a:r>
          </a:p>
        </p:txBody>
      </p:sp>
    </p:spTree>
    <p:extLst>
      <p:ext uri="{BB962C8B-B14F-4D97-AF65-F5344CB8AC3E}">
        <p14:creationId xmlns:p14="http://schemas.microsoft.com/office/powerpoint/2010/main" val="103525638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0CFA-1A42-E141-A4D2-D4ADED14E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8C60E8-E715-8365-2423-457A9D79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67" y="0"/>
            <a:ext cx="24380830" cy="13714214"/>
          </a:xfrm>
          <a:prstGeom prst="rect">
            <a:avLst/>
          </a:prstGeom>
        </p:spPr>
      </p:pic>
      <p:sp>
        <p:nvSpPr>
          <p:cNvPr id="5" name="object 21">
            <a:extLst>
              <a:ext uri="{FF2B5EF4-FFF2-40B4-BE49-F238E27FC236}">
                <a16:creationId xmlns:a16="http://schemas.microsoft.com/office/drawing/2014/main" id="{DF271DFE-E098-8B84-B63A-009B25769CA7}"/>
              </a:ext>
            </a:extLst>
          </p:cNvPr>
          <p:cNvSpPr txBox="1">
            <a:spLocks/>
          </p:cNvSpPr>
          <p:nvPr/>
        </p:nvSpPr>
        <p:spPr>
          <a:xfrm>
            <a:off x="18123877" y="12740321"/>
            <a:ext cx="5155060" cy="192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12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lnSpc>
                <a:spcPts val="1425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Investors’ Conference Call I  11 May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58869-8BA3-92A2-6988-1D9D2909C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7417"/>
          <a:stretch/>
        </p:blipFill>
        <p:spPr>
          <a:xfrm>
            <a:off x="21303049" y="573271"/>
            <a:ext cx="1975888" cy="1206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16CB2-94D1-7248-6220-9C92C7897A6A}"/>
              </a:ext>
            </a:extLst>
          </p:cNvPr>
          <p:cNvSpPr txBox="1"/>
          <p:nvPr/>
        </p:nvSpPr>
        <p:spPr>
          <a:xfrm>
            <a:off x="1375031" y="2030349"/>
            <a:ext cx="594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Financial 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DF261-03C2-E3AD-777F-ABDC030D4FA2}"/>
              </a:ext>
            </a:extLst>
          </p:cNvPr>
          <p:cNvSpPr txBox="1"/>
          <p:nvPr/>
        </p:nvSpPr>
        <p:spPr>
          <a:xfrm>
            <a:off x="1406445" y="4465238"/>
            <a:ext cx="1005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354980"/>
                </a:solidFill>
                <a:latin typeface="Helvetica Neue" panose="020005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(BD Millions)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4CF3F4-12D8-8395-E123-BE1BB19B9F6E}"/>
              </a:ext>
            </a:extLst>
          </p:cNvPr>
          <p:cNvCxnSpPr>
            <a:cxnSpLocks/>
          </p:cNvCxnSpPr>
          <p:nvPr/>
        </p:nvCxnSpPr>
        <p:spPr>
          <a:xfrm>
            <a:off x="1497885" y="10990399"/>
            <a:ext cx="5263513" cy="0"/>
          </a:xfrm>
          <a:prstGeom prst="line">
            <a:avLst/>
          </a:prstGeom>
          <a:ln w="76200">
            <a:solidFill>
              <a:srgbClr val="294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924955C-152C-5537-E6D1-A0DD614EF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253184"/>
              </p:ext>
            </p:extLst>
          </p:nvPr>
        </p:nvGraphicFramePr>
        <p:xfrm>
          <a:off x="8822814" y="2960457"/>
          <a:ext cx="15123036" cy="8599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: Rounded Corners 167">
            <a:extLst>
              <a:ext uri="{FF2B5EF4-FFF2-40B4-BE49-F238E27FC236}">
                <a16:creationId xmlns:a16="http://schemas.microsoft.com/office/drawing/2014/main" id="{F11332D9-6F51-2581-62DD-F620150050CB}"/>
              </a:ext>
            </a:extLst>
          </p:cNvPr>
          <p:cNvSpPr/>
          <p:nvPr/>
        </p:nvSpPr>
        <p:spPr>
          <a:xfrm>
            <a:off x="12121571" y="11900044"/>
            <a:ext cx="730641" cy="274027"/>
          </a:xfrm>
          <a:prstGeom prst="roundRect">
            <a:avLst/>
          </a:prstGeom>
          <a:solidFill>
            <a:srgbClr val="001D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3" name="object 54">
            <a:extLst>
              <a:ext uri="{FF2B5EF4-FFF2-40B4-BE49-F238E27FC236}">
                <a16:creationId xmlns:a16="http://schemas.microsoft.com/office/drawing/2014/main" id="{26F034DF-CEE8-6ECC-9A7D-11A3FED62DFD}"/>
              </a:ext>
            </a:extLst>
          </p:cNvPr>
          <p:cNvSpPr txBox="1"/>
          <p:nvPr/>
        </p:nvSpPr>
        <p:spPr>
          <a:xfrm>
            <a:off x="13022688" y="11824153"/>
            <a:ext cx="275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spc="300">
                <a:solidFill>
                  <a:srgbClr val="35498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2000" dirty="0">
                <a:latin typeface="Helvetica Neue" panose="02000503000000020004"/>
              </a:rPr>
              <a:t>31 Mar 2025</a:t>
            </a:r>
          </a:p>
        </p:txBody>
      </p:sp>
      <p:sp>
        <p:nvSpPr>
          <p:cNvPr id="14" name="Rectangle: Rounded Corners 167">
            <a:extLst>
              <a:ext uri="{FF2B5EF4-FFF2-40B4-BE49-F238E27FC236}">
                <a16:creationId xmlns:a16="http://schemas.microsoft.com/office/drawing/2014/main" id="{A9F89EAB-1753-BE06-99FF-CF19CA80D0C9}"/>
              </a:ext>
            </a:extLst>
          </p:cNvPr>
          <p:cNvSpPr/>
          <p:nvPr/>
        </p:nvSpPr>
        <p:spPr>
          <a:xfrm>
            <a:off x="16254294" y="11909012"/>
            <a:ext cx="730641" cy="274027"/>
          </a:xfrm>
          <a:prstGeom prst="round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5" name="object 54">
            <a:extLst>
              <a:ext uri="{FF2B5EF4-FFF2-40B4-BE49-F238E27FC236}">
                <a16:creationId xmlns:a16="http://schemas.microsoft.com/office/drawing/2014/main" id="{1935BE82-CE16-5B6F-0487-D29A17824D0E}"/>
              </a:ext>
            </a:extLst>
          </p:cNvPr>
          <p:cNvSpPr txBox="1"/>
          <p:nvPr/>
        </p:nvSpPr>
        <p:spPr>
          <a:xfrm>
            <a:off x="17155411" y="11833121"/>
            <a:ext cx="275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spc="300">
                <a:solidFill>
                  <a:srgbClr val="35498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2000" dirty="0">
                <a:latin typeface="Helvetica Neue" panose="02000503000000020004"/>
              </a:rPr>
              <a:t>31 Dec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8DEC11-0679-7225-A9C2-289378244B99}"/>
              </a:ext>
            </a:extLst>
          </p:cNvPr>
          <p:cNvSpPr txBox="1"/>
          <p:nvPr/>
        </p:nvSpPr>
        <p:spPr>
          <a:xfrm>
            <a:off x="1406445" y="7701125"/>
            <a:ext cx="5827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BD </a:t>
            </a:r>
            <a:r>
              <a:rPr lang="en-US" sz="96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4,485</a:t>
            </a:r>
            <a:r>
              <a:rPr lang="en-US" sz="72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endParaRPr lang="ru-RU" sz="7200" b="1" dirty="0">
              <a:solidFill>
                <a:srgbClr val="CE7B3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6C48A-A43B-73CC-FD37-A1D9E5444589}"/>
              </a:ext>
            </a:extLst>
          </p:cNvPr>
          <p:cNvSpPr txBox="1"/>
          <p:nvPr/>
        </p:nvSpPr>
        <p:spPr>
          <a:xfrm>
            <a:off x="1497886" y="9756958"/>
            <a:ext cx="5827044" cy="494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1D68"/>
                </a:solidFill>
                <a:latin typeface="Helvetica Neue" panose="02000503000000020004"/>
                <a:ea typeface="Helvetica Neue Light" panose="02000403000000020004" pitchFamily="2" charset="0"/>
                <a:cs typeface="Helvetica Neue Medium" panose="02000503000000020004" pitchFamily="2" charset="0"/>
              </a:rPr>
              <a:t>Increase by 7%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FE3EB-279D-EF12-DE8C-7837CE6EB7ED}"/>
              </a:ext>
            </a:extLst>
          </p:cNvPr>
          <p:cNvSpPr txBox="1"/>
          <p:nvPr/>
        </p:nvSpPr>
        <p:spPr>
          <a:xfrm>
            <a:off x="21113868" y="8646267"/>
            <a:ext cx="79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4%</a:t>
            </a:r>
          </a:p>
        </p:txBody>
      </p:sp>
      <p:pic>
        <p:nvPicPr>
          <p:cNvPr id="9" name="Graphic 8" descr="Arrow: Straight with solid fill">
            <a:extLst>
              <a:ext uri="{FF2B5EF4-FFF2-40B4-BE49-F238E27FC236}">
                <a16:creationId xmlns:a16="http://schemas.microsoft.com/office/drawing/2014/main" id="{8596CD62-2E8D-7CDF-5614-8D6F499E5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799673">
            <a:off x="21402507" y="8652225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A1C1D3-FB3F-1D09-DB69-47C6D442E8CD}"/>
              </a:ext>
            </a:extLst>
          </p:cNvPr>
          <p:cNvSpPr txBox="1"/>
          <p:nvPr/>
        </p:nvSpPr>
        <p:spPr>
          <a:xfrm>
            <a:off x="17388941" y="5953465"/>
            <a:ext cx="941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0.3%</a:t>
            </a:r>
          </a:p>
        </p:txBody>
      </p:sp>
      <p:pic>
        <p:nvPicPr>
          <p:cNvPr id="16" name="Graphic 15" descr="Arrow: Straight with solid fill">
            <a:extLst>
              <a:ext uri="{FF2B5EF4-FFF2-40B4-BE49-F238E27FC236}">
                <a16:creationId xmlns:a16="http://schemas.microsoft.com/office/drawing/2014/main" id="{D6394C66-3283-523A-CD47-AD0E93186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555139">
            <a:off x="17837407" y="597585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7B5A9D-0E21-9FE6-9524-AAFBCCED23D0}"/>
              </a:ext>
            </a:extLst>
          </p:cNvPr>
          <p:cNvSpPr txBox="1"/>
          <p:nvPr/>
        </p:nvSpPr>
        <p:spPr>
          <a:xfrm>
            <a:off x="14427132" y="3289658"/>
            <a:ext cx="79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7%</a:t>
            </a:r>
          </a:p>
        </p:txBody>
      </p:sp>
      <p:pic>
        <p:nvPicPr>
          <p:cNvPr id="22" name="Graphic 21" descr="Arrow: Straight with solid fill">
            <a:extLst>
              <a:ext uri="{FF2B5EF4-FFF2-40B4-BE49-F238E27FC236}">
                <a16:creationId xmlns:a16="http://schemas.microsoft.com/office/drawing/2014/main" id="{3609DC06-5EAC-BC13-1B9A-691529E40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22796">
            <a:off x="13700992" y="2909732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DC19BB-0688-FE87-A49E-D9A3219CAE24}"/>
              </a:ext>
            </a:extLst>
          </p:cNvPr>
          <p:cNvSpPr txBox="1"/>
          <p:nvPr/>
        </p:nvSpPr>
        <p:spPr>
          <a:xfrm>
            <a:off x="10611980" y="7005591"/>
            <a:ext cx="79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E7B39"/>
                </a:solidFill>
                <a:latin typeface="Helvetica Neue" panose="02000503000000020004"/>
              </a:rPr>
              <a:t>7%</a:t>
            </a:r>
          </a:p>
        </p:txBody>
      </p:sp>
      <p:pic>
        <p:nvPicPr>
          <p:cNvPr id="24" name="Graphic 23" descr="Arrow: Straight with solid fill">
            <a:extLst>
              <a:ext uri="{FF2B5EF4-FFF2-40B4-BE49-F238E27FC236}">
                <a16:creationId xmlns:a16="http://schemas.microsoft.com/office/drawing/2014/main" id="{9888533F-F435-829A-22D5-05D73D1AF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022796">
            <a:off x="9832052" y="671531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E17A0AA-152C-AE8E-E237-8945FD6B8766}"/>
              </a:ext>
            </a:extLst>
          </p:cNvPr>
          <p:cNvSpPr txBox="1"/>
          <p:nvPr/>
        </p:nvSpPr>
        <p:spPr>
          <a:xfrm>
            <a:off x="1352658" y="6962340"/>
            <a:ext cx="1005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rgbClr val="354980"/>
                </a:solidFill>
                <a:latin typeface="Helvetica Neue" panose="02000503000000020004"/>
                <a:ea typeface="Helvetica Neue Light" panose="02000403000000020004" pitchFamily="2" charset="0"/>
                <a:cs typeface="Helvetica Neue" panose="02000503000000020004" pitchFamily="2" charset="0"/>
              </a:rPr>
              <a:t>Total Assets</a:t>
            </a:r>
          </a:p>
        </p:txBody>
      </p:sp>
    </p:spTree>
    <p:extLst>
      <p:ext uri="{BB962C8B-B14F-4D97-AF65-F5344CB8AC3E}">
        <p14:creationId xmlns:p14="http://schemas.microsoft.com/office/powerpoint/2010/main" val="121210503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51471-95D4-21F6-B004-CEDC99ED6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8B00C-1F21-F81E-9764-96085F17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67" y="0"/>
            <a:ext cx="24380830" cy="13714214"/>
          </a:xfrm>
          <a:prstGeom prst="rect">
            <a:avLst/>
          </a:prstGeom>
        </p:spPr>
      </p:pic>
      <p:sp>
        <p:nvSpPr>
          <p:cNvPr id="5" name="object 21">
            <a:extLst>
              <a:ext uri="{FF2B5EF4-FFF2-40B4-BE49-F238E27FC236}">
                <a16:creationId xmlns:a16="http://schemas.microsoft.com/office/drawing/2014/main" id="{52C04AFD-4DA1-D31D-B63E-6AC137BCFB7C}"/>
              </a:ext>
            </a:extLst>
          </p:cNvPr>
          <p:cNvSpPr txBox="1">
            <a:spLocks/>
          </p:cNvSpPr>
          <p:nvPr/>
        </p:nvSpPr>
        <p:spPr>
          <a:xfrm>
            <a:off x="18123877" y="12740321"/>
            <a:ext cx="5155060" cy="192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12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>
              <a:lnSpc>
                <a:spcPts val="1425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Investors’ Conference Call I  11 May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058B4-45CB-DE2C-F7E9-1AF3EBFB5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r="7417"/>
          <a:stretch/>
        </p:blipFill>
        <p:spPr>
          <a:xfrm>
            <a:off x="21303049" y="573271"/>
            <a:ext cx="1975888" cy="1206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3A5AA-E050-2541-4A32-2FE7BBCD5C48}"/>
              </a:ext>
            </a:extLst>
          </p:cNvPr>
          <p:cNvSpPr txBox="1"/>
          <p:nvPr/>
        </p:nvSpPr>
        <p:spPr>
          <a:xfrm>
            <a:off x="1375031" y="3177038"/>
            <a:ext cx="5949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E7B3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Indicators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C39ECB-9D70-F564-529C-F88C294DEC0F}"/>
              </a:ext>
            </a:extLst>
          </p:cNvPr>
          <p:cNvCxnSpPr>
            <a:cxnSpLocks/>
          </p:cNvCxnSpPr>
          <p:nvPr/>
        </p:nvCxnSpPr>
        <p:spPr>
          <a:xfrm>
            <a:off x="1497885" y="10990399"/>
            <a:ext cx="5263513" cy="0"/>
          </a:xfrm>
          <a:prstGeom prst="line">
            <a:avLst/>
          </a:prstGeom>
          <a:ln w="76200">
            <a:solidFill>
              <a:srgbClr val="294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16">
            <a:extLst>
              <a:ext uri="{FF2B5EF4-FFF2-40B4-BE49-F238E27FC236}">
                <a16:creationId xmlns:a16="http://schemas.microsoft.com/office/drawing/2014/main" id="{BD5D6D95-F4CF-2DFE-2D90-A45F76D00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113199"/>
              </p:ext>
            </p:extLst>
          </p:nvPr>
        </p:nvGraphicFramePr>
        <p:xfrm>
          <a:off x="3496236" y="3374156"/>
          <a:ext cx="19045769" cy="7772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68448">
                  <a:extLst>
                    <a:ext uri="{9D8B030D-6E8A-4147-A177-3AD203B41FA5}">
                      <a16:colId xmlns:a16="http://schemas.microsoft.com/office/drawing/2014/main" val="412488800"/>
                    </a:ext>
                  </a:extLst>
                </a:gridCol>
                <a:gridCol w="6408013">
                  <a:extLst>
                    <a:ext uri="{9D8B030D-6E8A-4147-A177-3AD203B41FA5}">
                      <a16:colId xmlns:a16="http://schemas.microsoft.com/office/drawing/2014/main" val="54889189"/>
                    </a:ext>
                  </a:extLst>
                </a:gridCol>
                <a:gridCol w="1298822">
                  <a:extLst>
                    <a:ext uri="{9D8B030D-6E8A-4147-A177-3AD203B41FA5}">
                      <a16:colId xmlns:a16="http://schemas.microsoft.com/office/drawing/2014/main" val="351160281"/>
                    </a:ext>
                  </a:extLst>
                </a:gridCol>
                <a:gridCol w="2894520">
                  <a:extLst>
                    <a:ext uri="{9D8B030D-6E8A-4147-A177-3AD203B41FA5}">
                      <a16:colId xmlns:a16="http://schemas.microsoft.com/office/drawing/2014/main" val="3010433434"/>
                    </a:ext>
                  </a:extLst>
                </a:gridCol>
                <a:gridCol w="2875966">
                  <a:extLst>
                    <a:ext uri="{9D8B030D-6E8A-4147-A177-3AD203B41FA5}">
                      <a16:colId xmlns:a16="http://schemas.microsoft.com/office/drawing/2014/main" val="2930059457"/>
                    </a:ext>
                  </a:extLst>
                </a:gridCol>
              </a:tblGrid>
              <a:tr h="784982">
                <a:tc rowSpan="5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b="1" spc="-10" dirty="0">
                        <a:solidFill>
                          <a:srgbClr val="CE7B39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b="1" spc="-10" dirty="0">
                        <a:solidFill>
                          <a:srgbClr val="CE7B39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pc="-10" dirty="0">
                          <a:solidFill>
                            <a:srgbClr val="CE7B39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pc="-10" dirty="0">
                          <a:solidFill>
                            <a:srgbClr val="CE7B39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 Proﬁtability</a:t>
                      </a:r>
                      <a:endParaRPr lang="en-US" sz="2700" dirty="0">
                        <a:solidFill>
                          <a:srgbClr val="CE7B39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rgbClr val="CE7B39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110877" marR="110877" marT="55439" marB="554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rtl="0"/>
                      <a:endParaRPr lang="en-US" sz="2700" dirty="0"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110877" marR="110877" marT="55439" marB="554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rtl="0"/>
                      <a:endParaRPr lang="en-US" sz="2700"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110877" marR="110877" marT="55439" marB="554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Mar 2025</a:t>
                      </a:r>
                    </a:p>
                  </a:txBody>
                  <a:tcPr marL="110877" marR="174610" marT="55439" marB="5543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Dec 2024</a:t>
                      </a:r>
                    </a:p>
                  </a:txBody>
                  <a:tcPr marL="110877" marR="174610" marT="55439" marB="55439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301130"/>
                  </a:ext>
                </a:extLst>
              </a:tr>
              <a:tr h="5349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  <a:tabLst/>
                      </a:pPr>
                      <a:r>
                        <a:rPr lang="en-US" sz="2700" noProof="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Return on Average Equity* 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700" noProof="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070" lvl="0" indent="-5207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    13.2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11.7 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464332"/>
                  </a:ext>
                </a:extLst>
              </a:tr>
              <a:tr h="586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  <a:tabLst>
                          <a:tab pos="4929188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Return on Average Assets</a:t>
                      </a:r>
                      <a:r>
                        <a:rPr lang="en-US"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93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1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spc="-50" dirty="0">
                          <a:solidFill>
                            <a:srgbClr val="354980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0" marR="0" marT="9393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1.9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1.8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926863"/>
                  </a:ext>
                </a:extLst>
              </a:tr>
              <a:tr h="5540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  <a:tabLst/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Earning</a:t>
                      </a:r>
                      <a:r>
                        <a:rPr lang="en-US"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er share</a:t>
                      </a:r>
                      <a:r>
                        <a:rPr lang="en-US"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</a:p>
                  </a:txBody>
                  <a:tcPr marL="0" marR="0" marT="6621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2700" spc="-25" dirty="0">
                          <a:solidFill>
                            <a:srgbClr val="354980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BHD</a:t>
                      </a:r>
                      <a:endParaRPr lang="en-US" sz="2700" dirty="0">
                        <a:solidFill>
                          <a:srgbClr val="354980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0" marR="0" marT="66219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1944688" algn="l"/>
                        </a:tabLst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0.046</a:t>
                      </a:r>
                    </a:p>
                  </a:txBody>
                  <a:tcPr marL="0" marR="174610" marT="662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0.040</a:t>
                      </a:r>
                    </a:p>
                  </a:txBody>
                  <a:tcPr marL="0" marR="174610" marT="66219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647690"/>
                  </a:ext>
                </a:extLst>
              </a:tr>
              <a:tr h="60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685"/>
                        </a:spcBef>
                        <a:buNone/>
                        <a:tabLst>
                          <a:tab pos="4930775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Cost/Inco</a:t>
                      </a:r>
                      <a:r>
                        <a:rPr lang="en-US"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me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054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700" noProof="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40.3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44.3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049378"/>
                  </a:ext>
                </a:extLst>
              </a:tr>
              <a:tr h="762482">
                <a:tc rowSpan="3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pc="-10" dirty="0">
                          <a:solidFill>
                            <a:srgbClr val="CE7B39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     Assets Quality</a:t>
                      </a:r>
                      <a:endParaRPr lang="en-US" sz="2700" dirty="0">
                        <a:solidFill>
                          <a:srgbClr val="CE7B39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110877" marR="110877" marT="55439" marB="554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1800"/>
                        </a:spcBef>
                        <a:buNone/>
                        <a:tabLst>
                          <a:tab pos="4929188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Speciﬁc Coverage Ratio</a:t>
                      </a:r>
                    </a:p>
                  </a:txBody>
                  <a:tcPr marL="0" marR="0" marT="27719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1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spc="-50" dirty="0">
                          <a:solidFill>
                            <a:srgbClr val="354980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0" marR="0" marT="93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66.3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65.1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1594393"/>
                  </a:ext>
                </a:extLst>
              </a:tr>
              <a:tr h="7410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880"/>
                        </a:spcBef>
                        <a:buNone/>
                        <a:tabLst>
                          <a:tab pos="4929188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ECL </a:t>
                      </a:r>
                      <a:r>
                        <a:rPr lang="en-US"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(Stage 1&amp;2) </a:t>
                      </a: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Coverage Ratio</a:t>
                      </a:r>
                    </a:p>
                  </a:txBody>
                  <a:tcPr marL="0" marR="0" marT="1355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700" noProof="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1.3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1.4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77683"/>
                  </a:ext>
                </a:extLst>
              </a:tr>
              <a:tr h="6512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805"/>
                        </a:spcBef>
                        <a:buNone/>
                        <a:tabLst>
                          <a:tab pos="4929188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Gross NPL/ Gross Loans</a:t>
                      </a:r>
                    </a:p>
                  </a:txBody>
                  <a:tcPr marL="0" marR="0" marT="12396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1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spc="-50" dirty="0">
                          <a:solidFill>
                            <a:srgbClr val="354980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0" marR="0" marT="93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4.1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4.2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912155"/>
                  </a:ext>
                </a:extLst>
              </a:tr>
              <a:tr h="568008">
                <a:tc rowSpan="3">
                  <a:txBody>
                    <a:bodyPr/>
                    <a:lstStyle/>
                    <a:p>
                      <a:pPr marL="1036638" marR="0" lvl="0" indent="-2286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spc="-10" dirty="0">
                          <a:solidFill>
                            <a:srgbClr val="CE7B39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Regulatory Ratios</a:t>
                      </a:r>
                      <a:endParaRPr lang="en-US" sz="2700" dirty="0">
                        <a:solidFill>
                          <a:srgbClr val="CE7B39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110877" marR="110877" marT="55439" marB="5543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buNone/>
                        <a:tabLst>
                          <a:tab pos="4930775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CAR</a:t>
                      </a:r>
                    </a:p>
                  </a:txBody>
                  <a:tcPr marL="0" marR="0" marT="38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700" noProof="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22.8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26.5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133861"/>
                  </a:ext>
                </a:extLst>
              </a:tr>
              <a:tr h="6951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1405"/>
                        </a:spcBef>
                        <a:buNone/>
                        <a:tabLst>
                          <a:tab pos="4930775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NSFR</a:t>
                      </a:r>
                    </a:p>
                  </a:txBody>
                  <a:tcPr marL="0" marR="0" marT="21636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1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spc="-50" dirty="0">
                          <a:solidFill>
                            <a:srgbClr val="354980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cs typeface="Arial" panose="020B0604020202020204" pitchFamily="34" charset="0"/>
                      </a:endParaRPr>
                    </a:p>
                  </a:txBody>
                  <a:tcPr marL="0" marR="0" marT="93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130.8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tabLst>
                          <a:tab pos="4930140" algn="l"/>
                        </a:tabLst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142.0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93938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029591"/>
                  </a:ext>
                </a:extLst>
              </a:tr>
              <a:tr h="631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5125" lvl="0" indent="0" algn="l">
                        <a:lnSpc>
                          <a:spcPct val="100000"/>
                        </a:lnSpc>
                        <a:spcBef>
                          <a:spcPts val="1030"/>
                        </a:spcBef>
                        <a:buNone/>
                        <a:tabLst>
                          <a:tab pos="4930775" algn="l"/>
                        </a:tabLst>
                      </a:pPr>
                      <a:r>
                        <a:rPr sz="270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LCR</a:t>
                      </a:r>
                    </a:p>
                  </a:txBody>
                  <a:tcPr marL="0" marR="0" marT="158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700" noProof="0" dirty="0">
                          <a:solidFill>
                            <a:srgbClr val="354980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sz="2700" dirty="0">
                        <a:solidFill>
                          <a:srgbClr val="354980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002E73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230.0</a:t>
                      </a:r>
                      <a:endParaRPr sz="2700" b="1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r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r>
                        <a:rPr lang="en-US" sz="2700" b="1" spc="-25" dirty="0">
                          <a:solidFill>
                            <a:srgbClr val="CE7B39"/>
                          </a:solidFill>
                          <a:latin typeface="Helvetica Neue" panose="02000503000000020004"/>
                          <a:ea typeface="+mn-ea"/>
                          <a:cs typeface="Arial" panose="020B0604020202020204" pitchFamily="34" charset="0"/>
                        </a:rPr>
                        <a:t>268.5</a:t>
                      </a:r>
                      <a:endParaRPr sz="2700" b="1" spc="-25" dirty="0">
                        <a:solidFill>
                          <a:srgbClr val="CE7B39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470768"/>
                  </a:ext>
                </a:extLst>
              </a:tr>
              <a:tr h="662382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rgbClr val="001D68"/>
                          </a:solidFill>
                          <a:latin typeface="Helvetica Neue" panose="02000503000000020004"/>
                          <a:cs typeface="Arial" panose="020B0604020202020204" pitchFamily="34" charset="0"/>
                        </a:rPr>
                        <a:t>* Annualized</a:t>
                      </a:r>
                    </a:p>
                  </a:txBody>
                  <a:tcPr marL="110877" marR="110877" marT="55439" marB="5543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5125" lvl="0" indent="0" algn="l" rtl="0">
                        <a:lnSpc>
                          <a:spcPct val="100000"/>
                        </a:lnSpc>
                        <a:spcBef>
                          <a:spcPts val="1030"/>
                        </a:spcBef>
                        <a:buNone/>
                        <a:tabLst>
                          <a:tab pos="4930775" algn="l"/>
                        </a:tabLst>
                      </a:pPr>
                      <a:endParaRPr sz="2700">
                        <a:solidFill>
                          <a:srgbClr val="FFFFFF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15861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buNone/>
                      </a:pPr>
                      <a:endParaRPr sz="2700">
                        <a:solidFill>
                          <a:srgbClr val="FFFFFF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ctr" rtl="0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endParaRPr sz="2700" spc="-25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0800" lvl="0" indent="-50800" algn="ctr" rtl="0">
                        <a:lnSpc>
                          <a:spcPct val="100000"/>
                        </a:lnSpc>
                        <a:spcBef>
                          <a:spcPts val="430"/>
                        </a:spcBef>
                        <a:buNone/>
                      </a:pPr>
                      <a:endParaRPr sz="2700" spc="-25" dirty="0">
                        <a:solidFill>
                          <a:srgbClr val="002E73"/>
                        </a:solidFill>
                        <a:latin typeface="Helvetica Neue" panose="02000503000000020004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17461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314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22797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4A99A-E962-FD93-D66B-AD8562549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FC4536-37AB-4AFC-A2B3-CD6C3C404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3" y="0"/>
            <a:ext cx="24384000" cy="137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458EA-0C2B-812A-DB8F-ECBAFBCC8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3590" y="1301831"/>
            <a:ext cx="2914797" cy="1631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01AF1-D008-26B3-58E1-BAEC14C3A5B6}"/>
              </a:ext>
            </a:extLst>
          </p:cNvPr>
          <p:cNvSpPr txBox="1"/>
          <p:nvPr/>
        </p:nvSpPr>
        <p:spPr>
          <a:xfrm>
            <a:off x="2807693" y="6858000"/>
            <a:ext cx="18762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D4765-D132-0D11-45D9-D73E6E32F395}"/>
              </a:ext>
            </a:extLst>
          </p:cNvPr>
          <p:cNvSpPr txBox="1"/>
          <p:nvPr/>
        </p:nvSpPr>
        <p:spPr>
          <a:xfrm>
            <a:off x="2787373" y="9061373"/>
            <a:ext cx="1213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  <a:latin typeface="Helvetica Neue Light" panose="02000403000000020004" pitchFamily="2" charset="0"/>
              </a:rPr>
              <a:t>11 May 2025, Kingdom of Bahrain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7C3228-4011-A72A-C267-10DAF580303F}"/>
              </a:ext>
            </a:extLst>
          </p:cNvPr>
          <p:cNvCxnSpPr>
            <a:cxnSpLocks/>
          </p:cNvCxnSpPr>
          <p:nvPr/>
        </p:nvCxnSpPr>
        <p:spPr>
          <a:xfrm>
            <a:off x="2868653" y="8720887"/>
            <a:ext cx="14378633" cy="0"/>
          </a:xfrm>
          <a:prstGeom prst="line">
            <a:avLst/>
          </a:prstGeom>
          <a:ln w="50800">
            <a:solidFill>
              <a:srgbClr val="CE7B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91313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980"/>
      </a:accent1>
      <a:accent2>
        <a:srgbClr val="CD7A39"/>
      </a:accent2>
      <a:accent3>
        <a:srgbClr val="A5A5A5"/>
      </a:accent3>
      <a:accent4>
        <a:srgbClr val="FEC317"/>
      </a:accent4>
      <a:accent5>
        <a:srgbClr val="35487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122511</TotalTime>
  <Words>507</Words>
  <Application>Microsoft Office PowerPoint</Application>
  <PresentationFormat>Custom</PresentationFormat>
  <Paragraphs>133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Light</vt:lpstr>
      <vt:lpstr>HelveticaNeue-Medium</vt:lpstr>
      <vt:lpstr>Office Theme</vt:lpstr>
      <vt:lpstr>1_Office Theme</vt:lpstr>
      <vt:lpstr>PowerPoint Presentation</vt:lpstr>
      <vt:lpstr>PowerPoint Presentation</vt:lpstr>
      <vt:lpstr>Corporate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Аларон</dc:creator>
  <cp:lastModifiedBy>Mohammed Abdulla</cp:lastModifiedBy>
  <cp:revision>9399</cp:revision>
  <dcterms:created xsi:type="dcterms:W3CDTF">2014-11-12T21:47:38Z</dcterms:created>
  <dcterms:modified xsi:type="dcterms:W3CDTF">2025-05-11T11:36:40Z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cade73-da04-4bf2-9210-77f541d5d7ed_Enabled">
    <vt:lpwstr>true</vt:lpwstr>
  </property>
  <property fmtid="{D5CDD505-2E9C-101B-9397-08002B2CF9AE}" pid="3" name="MSIP_Label_40cade73-da04-4bf2-9210-77f541d5d7ed_SetDate">
    <vt:lpwstr>2025-03-17T05:57:47Z</vt:lpwstr>
  </property>
  <property fmtid="{D5CDD505-2E9C-101B-9397-08002B2CF9AE}" pid="4" name="MSIP_Label_40cade73-da04-4bf2-9210-77f541d5d7ed_Method">
    <vt:lpwstr>Privileged</vt:lpwstr>
  </property>
  <property fmtid="{D5CDD505-2E9C-101B-9397-08002B2CF9AE}" pid="5" name="MSIP_Label_40cade73-da04-4bf2-9210-77f541d5d7ed_Name">
    <vt:lpwstr>Internal - داخلية</vt:lpwstr>
  </property>
  <property fmtid="{D5CDD505-2E9C-101B-9397-08002B2CF9AE}" pid="6" name="MSIP_Label_40cade73-da04-4bf2-9210-77f541d5d7ed_SiteId">
    <vt:lpwstr>c65209c9-7bcb-4212-9c68-49a3fc862752</vt:lpwstr>
  </property>
  <property fmtid="{D5CDD505-2E9C-101B-9397-08002B2CF9AE}" pid="7" name="MSIP_Label_40cade73-da04-4bf2-9210-77f541d5d7ed_ActionId">
    <vt:lpwstr>8a1691d3-fb54-43a6-acad-de67b7c6a20c</vt:lpwstr>
  </property>
  <property fmtid="{D5CDD505-2E9C-101B-9397-08002B2CF9AE}" pid="8" name="MSIP_Label_40cade73-da04-4bf2-9210-77f541d5d7ed_ContentBits">
    <vt:lpwstr>0</vt:lpwstr>
  </property>
  <property fmtid="{D5CDD505-2E9C-101B-9397-08002B2CF9AE}" pid="9" name="MSIP_Label_40cade73-da04-4bf2-9210-77f541d5d7ed_Tag">
    <vt:lpwstr>10, 0, 1, 1</vt:lpwstr>
  </property>
</Properties>
</file>