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79" r:id="rId3"/>
    <p:sldId id="258" r:id="rId4"/>
    <p:sldId id="278" r:id="rId5"/>
    <p:sldId id="261" r:id="rId6"/>
    <p:sldId id="274" r:id="rId7"/>
    <p:sldId id="277" r:id="rId8"/>
    <p:sldId id="276" r:id="rId9"/>
    <p:sldId id="275" r:id="rId10"/>
    <p:sldId id="264" r:id="rId11"/>
    <p:sldId id="273" r:id="rId12"/>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B328BD-FCC9-6CE6-0379-999FDE27D515}" name="Zain AlZayani" initials="ZA" userId="S::zain.alzayani@bbkonline.com::c203cc86-92b0-4560-bd55-9b840c4b2e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9300"/>
    <a:srgbClr val="FDC503"/>
    <a:srgbClr val="002E73"/>
    <a:srgbClr val="B89C3B"/>
    <a:srgbClr val="E2E2E2"/>
    <a:srgbClr val="000000"/>
    <a:srgbClr val="F0F0F0"/>
    <a:srgbClr val="0E6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1152" y="28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984768508385964E-3"/>
          <c:y val="2.3638981814736035E-2"/>
          <c:w val="0.98220304629832278"/>
          <c:h val="0.91062315875682986"/>
        </c:manualLayout>
      </c:layout>
      <c:barChart>
        <c:barDir val="col"/>
        <c:grouping val="clustered"/>
        <c:varyColors val="0"/>
        <c:ser>
          <c:idx val="0"/>
          <c:order val="0"/>
          <c:tx>
            <c:strRef>
              <c:f>Sheet1!$B$1</c:f>
              <c:strCache>
                <c:ptCount val="1"/>
                <c:pt idx="0">
                  <c:v>Q3-2024</c:v>
                </c:pt>
              </c:strCache>
            </c:strRef>
          </c:tx>
          <c:spPr>
            <a:solidFill>
              <a:srgbClr val="F1930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NII</c:v>
                </c:pt>
                <c:pt idx="1">
                  <c:v>Other income</c:v>
                </c:pt>
                <c:pt idx="2">
                  <c:v>Operating expenses</c:v>
                </c:pt>
                <c:pt idx="3">
                  <c:v>Net provisions, taxes &amp; NCI</c:v>
                </c:pt>
                <c:pt idx="4">
                  <c:v>Net profit</c:v>
                </c:pt>
              </c:strCache>
            </c:strRef>
          </c:cat>
          <c:val>
            <c:numRef>
              <c:f>Sheet1!$B$2:$B$6</c:f>
              <c:numCache>
                <c:formatCode>0</c:formatCode>
                <c:ptCount val="5"/>
                <c:pt idx="0">
                  <c:v>30.7</c:v>
                </c:pt>
                <c:pt idx="1">
                  <c:v>10.7</c:v>
                </c:pt>
                <c:pt idx="2">
                  <c:v>17.600000000000001</c:v>
                </c:pt>
                <c:pt idx="3">
                  <c:v>7.3</c:v>
                </c:pt>
                <c:pt idx="4">
                  <c:v>16.5</c:v>
                </c:pt>
              </c:numCache>
            </c:numRef>
          </c:val>
          <c:extLst>
            <c:ext xmlns:c16="http://schemas.microsoft.com/office/drawing/2014/chart" uri="{C3380CC4-5D6E-409C-BE32-E72D297353CC}">
              <c16:uniqueId val="{00000000-77A0-4CED-A87D-85C369BE0CDF}"/>
            </c:ext>
          </c:extLst>
        </c:ser>
        <c:ser>
          <c:idx val="1"/>
          <c:order val="1"/>
          <c:tx>
            <c:strRef>
              <c:f>Sheet1!$C$1</c:f>
              <c:strCache>
                <c:ptCount val="1"/>
                <c:pt idx="0">
                  <c:v>Q3-2023</c:v>
                </c:pt>
              </c:strCache>
            </c:strRef>
          </c:tx>
          <c:spPr>
            <a:solidFill>
              <a:srgbClr val="FDC50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NII</c:v>
                </c:pt>
                <c:pt idx="1">
                  <c:v>Other income</c:v>
                </c:pt>
                <c:pt idx="2">
                  <c:v>Operating expenses</c:v>
                </c:pt>
                <c:pt idx="3">
                  <c:v>Net provisions, taxes &amp; NCI</c:v>
                </c:pt>
                <c:pt idx="4">
                  <c:v>Net profit</c:v>
                </c:pt>
              </c:strCache>
            </c:strRef>
          </c:cat>
          <c:val>
            <c:numRef>
              <c:f>Sheet1!$C$2:$C$6</c:f>
              <c:numCache>
                <c:formatCode>0</c:formatCode>
                <c:ptCount val="5"/>
                <c:pt idx="0">
                  <c:v>33.299999999999997</c:v>
                </c:pt>
                <c:pt idx="1">
                  <c:v>5.5</c:v>
                </c:pt>
                <c:pt idx="2">
                  <c:v>17.5</c:v>
                </c:pt>
                <c:pt idx="3">
                  <c:v>1.8</c:v>
                </c:pt>
                <c:pt idx="4">
                  <c:v>19.5</c:v>
                </c:pt>
              </c:numCache>
            </c:numRef>
          </c:val>
          <c:extLst>
            <c:ext xmlns:c16="http://schemas.microsoft.com/office/drawing/2014/chart" uri="{C3380CC4-5D6E-409C-BE32-E72D297353CC}">
              <c16:uniqueId val="{00000001-77A0-4CED-A87D-85C369BE0CDF}"/>
            </c:ext>
          </c:extLst>
        </c:ser>
        <c:dLbls>
          <c:showLegendKey val="0"/>
          <c:showVal val="0"/>
          <c:showCatName val="0"/>
          <c:showSerName val="0"/>
          <c:showPercent val="0"/>
          <c:showBubbleSize val="0"/>
        </c:dLbls>
        <c:gapWidth val="219"/>
        <c:overlap val="-27"/>
        <c:axId val="1770023439"/>
        <c:axId val="1573341439"/>
      </c:barChart>
      <c:catAx>
        <c:axId val="1770023439"/>
        <c:scaling>
          <c:orientation val="minMax"/>
        </c:scaling>
        <c:delete val="1"/>
        <c:axPos val="b"/>
        <c:numFmt formatCode="General" sourceLinked="1"/>
        <c:majorTickMark val="out"/>
        <c:minorTickMark val="none"/>
        <c:tickLblPos val="nextTo"/>
        <c:crossAx val="1573341439"/>
        <c:crosses val="autoZero"/>
        <c:auto val="1"/>
        <c:lblAlgn val="ctr"/>
        <c:lblOffset val="100"/>
        <c:noMultiLvlLbl val="0"/>
      </c:catAx>
      <c:valAx>
        <c:axId val="1573341439"/>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1770023439"/>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bg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984768508385964E-3"/>
          <c:y val="2.3638981814736035E-2"/>
          <c:w val="0.98220304629832278"/>
          <c:h val="0.91062315875682986"/>
        </c:manualLayout>
      </c:layout>
      <c:barChart>
        <c:barDir val="col"/>
        <c:grouping val="clustered"/>
        <c:varyColors val="0"/>
        <c:ser>
          <c:idx val="0"/>
          <c:order val="0"/>
          <c:tx>
            <c:strRef>
              <c:f>Sheet1!$B$1</c:f>
              <c:strCache>
                <c:ptCount val="1"/>
                <c:pt idx="0">
                  <c:v>30 Sep 2024</c:v>
                </c:pt>
              </c:strCache>
            </c:strRef>
          </c:tx>
          <c:spPr>
            <a:solidFill>
              <a:srgbClr val="F1930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NII</c:v>
                </c:pt>
                <c:pt idx="1">
                  <c:v>Other income</c:v>
                </c:pt>
                <c:pt idx="2">
                  <c:v>Operating expenses</c:v>
                </c:pt>
                <c:pt idx="3">
                  <c:v>Net provisions, taxes &amp; NCI</c:v>
                </c:pt>
                <c:pt idx="4">
                  <c:v>Net profit</c:v>
                </c:pt>
              </c:strCache>
            </c:strRef>
          </c:cat>
          <c:val>
            <c:numRef>
              <c:f>Sheet1!$B$2:$B$6</c:f>
              <c:numCache>
                <c:formatCode>0</c:formatCode>
                <c:ptCount val="5"/>
                <c:pt idx="0">
                  <c:v>94.6</c:v>
                </c:pt>
                <c:pt idx="1">
                  <c:v>26.8</c:v>
                </c:pt>
                <c:pt idx="2">
                  <c:v>51.2</c:v>
                </c:pt>
                <c:pt idx="3">
                  <c:v>17.2</c:v>
                </c:pt>
                <c:pt idx="4">
                  <c:v>53</c:v>
                </c:pt>
              </c:numCache>
            </c:numRef>
          </c:val>
          <c:extLst>
            <c:ext xmlns:c16="http://schemas.microsoft.com/office/drawing/2014/chart" uri="{C3380CC4-5D6E-409C-BE32-E72D297353CC}">
              <c16:uniqueId val="{00000000-77A0-4CED-A87D-85C369BE0CDF}"/>
            </c:ext>
          </c:extLst>
        </c:ser>
        <c:ser>
          <c:idx val="1"/>
          <c:order val="1"/>
          <c:tx>
            <c:strRef>
              <c:f>Sheet1!$C$1</c:f>
              <c:strCache>
                <c:ptCount val="1"/>
                <c:pt idx="0">
                  <c:v>30 Sep 2023</c:v>
                </c:pt>
              </c:strCache>
            </c:strRef>
          </c:tx>
          <c:spPr>
            <a:solidFill>
              <a:srgbClr val="FDC50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NII</c:v>
                </c:pt>
                <c:pt idx="1">
                  <c:v>Other income</c:v>
                </c:pt>
                <c:pt idx="2">
                  <c:v>Operating expenses</c:v>
                </c:pt>
                <c:pt idx="3">
                  <c:v>Net provisions, taxes &amp; NCI</c:v>
                </c:pt>
                <c:pt idx="4">
                  <c:v>Net profit</c:v>
                </c:pt>
              </c:strCache>
            </c:strRef>
          </c:cat>
          <c:val>
            <c:numRef>
              <c:f>Sheet1!$C$2:$C$6</c:f>
              <c:numCache>
                <c:formatCode>0</c:formatCode>
                <c:ptCount val="5"/>
                <c:pt idx="0">
                  <c:v>99.8</c:v>
                </c:pt>
                <c:pt idx="1">
                  <c:v>15.4</c:v>
                </c:pt>
                <c:pt idx="2">
                  <c:v>50.5</c:v>
                </c:pt>
                <c:pt idx="3">
                  <c:v>8.1999999999999993</c:v>
                </c:pt>
                <c:pt idx="4">
                  <c:v>56.5</c:v>
                </c:pt>
              </c:numCache>
            </c:numRef>
          </c:val>
          <c:extLst>
            <c:ext xmlns:c16="http://schemas.microsoft.com/office/drawing/2014/chart" uri="{C3380CC4-5D6E-409C-BE32-E72D297353CC}">
              <c16:uniqueId val="{00000001-77A0-4CED-A87D-85C369BE0CDF}"/>
            </c:ext>
          </c:extLst>
        </c:ser>
        <c:dLbls>
          <c:showLegendKey val="0"/>
          <c:showVal val="0"/>
          <c:showCatName val="0"/>
          <c:showSerName val="0"/>
          <c:showPercent val="0"/>
          <c:showBubbleSize val="0"/>
        </c:dLbls>
        <c:gapWidth val="219"/>
        <c:overlap val="-27"/>
        <c:axId val="1770023439"/>
        <c:axId val="1573341439"/>
      </c:barChart>
      <c:catAx>
        <c:axId val="1770023439"/>
        <c:scaling>
          <c:orientation val="minMax"/>
        </c:scaling>
        <c:delete val="1"/>
        <c:axPos val="b"/>
        <c:numFmt formatCode="General" sourceLinked="1"/>
        <c:majorTickMark val="out"/>
        <c:minorTickMark val="none"/>
        <c:tickLblPos val="nextTo"/>
        <c:crossAx val="1573341439"/>
        <c:crosses val="autoZero"/>
        <c:auto val="1"/>
        <c:lblAlgn val="ctr"/>
        <c:lblOffset val="100"/>
        <c:noMultiLvlLbl val="0"/>
      </c:catAx>
      <c:valAx>
        <c:axId val="1573341439"/>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1770023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bg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Q3-2024</c:v>
                </c:pt>
              </c:strCache>
            </c:strRef>
          </c:tx>
          <c:spPr>
            <a:solidFill>
              <a:srgbClr val="F1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Loans and advances</c:v>
                </c:pt>
                <c:pt idx="1">
                  <c:v>Total assets</c:v>
                </c:pt>
                <c:pt idx="2">
                  <c:v>Customer deposits</c:v>
                </c:pt>
                <c:pt idx="3">
                  <c:v>Equity attributable to shareholders</c:v>
                </c:pt>
              </c:strCache>
            </c:strRef>
          </c:cat>
          <c:val>
            <c:numRef>
              <c:f>Sheet1!$B$2:$B$5</c:f>
              <c:numCache>
                <c:formatCode>_(* #,##0_);_(* \(#,##0\);_(* "-"??_);_(@_)</c:formatCode>
                <c:ptCount val="4"/>
                <c:pt idx="0">
                  <c:v>1605</c:v>
                </c:pt>
                <c:pt idx="1">
                  <c:v>4180</c:v>
                </c:pt>
                <c:pt idx="2">
                  <c:v>2475</c:v>
                </c:pt>
                <c:pt idx="3">
                  <c:v>610</c:v>
                </c:pt>
              </c:numCache>
            </c:numRef>
          </c:val>
          <c:extLst>
            <c:ext xmlns:c16="http://schemas.microsoft.com/office/drawing/2014/chart" uri="{C3380CC4-5D6E-409C-BE32-E72D297353CC}">
              <c16:uniqueId val="{00000000-54F6-4B51-A620-FF0F1E24C044}"/>
            </c:ext>
          </c:extLst>
        </c:ser>
        <c:ser>
          <c:idx val="1"/>
          <c:order val="1"/>
          <c:tx>
            <c:strRef>
              <c:f>Sheet1!$C$1</c:f>
              <c:strCache>
                <c:ptCount val="1"/>
                <c:pt idx="0">
                  <c:v>Q4-2023</c:v>
                </c:pt>
              </c:strCache>
            </c:strRef>
          </c:tx>
          <c:spPr>
            <a:solidFill>
              <a:srgbClr val="FDC5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Loans and advances</c:v>
                </c:pt>
                <c:pt idx="1">
                  <c:v>Total assets</c:v>
                </c:pt>
                <c:pt idx="2">
                  <c:v>Customer deposits</c:v>
                </c:pt>
                <c:pt idx="3">
                  <c:v>Equity attributable to shareholders</c:v>
                </c:pt>
              </c:strCache>
            </c:strRef>
          </c:cat>
          <c:val>
            <c:numRef>
              <c:f>Sheet1!$C$2:$C$5</c:f>
              <c:numCache>
                <c:formatCode>_(* #,##0_);_(* \(#,##0\);_(* "-"??_);_(@_)</c:formatCode>
                <c:ptCount val="4"/>
                <c:pt idx="0">
                  <c:v>1588.3</c:v>
                </c:pt>
                <c:pt idx="1">
                  <c:v>3901.9</c:v>
                </c:pt>
                <c:pt idx="2">
                  <c:v>2130</c:v>
                </c:pt>
                <c:pt idx="3">
                  <c:v>611.1</c:v>
                </c:pt>
              </c:numCache>
            </c:numRef>
          </c:val>
          <c:extLst>
            <c:ext xmlns:c16="http://schemas.microsoft.com/office/drawing/2014/chart" uri="{C3380CC4-5D6E-409C-BE32-E72D297353CC}">
              <c16:uniqueId val="{00000001-54F6-4B51-A620-FF0F1E24C044}"/>
            </c:ext>
          </c:extLst>
        </c:ser>
        <c:dLbls>
          <c:showLegendKey val="0"/>
          <c:showVal val="0"/>
          <c:showCatName val="0"/>
          <c:showSerName val="0"/>
          <c:showPercent val="0"/>
          <c:showBubbleSize val="0"/>
        </c:dLbls>
        <c:gapWidth val="219"/>
        <c:overlap val="-27"/>
        <c:axId val="1770023439"/>
        <c:axId val="1573341439"/>
      </c:barChart>
      <c:catAx>
        <c:axId val="177002343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crossAx val="1573341439"/>
        <c:crosses val="autoZero"/>
        <c:auto val="1"/>
        <c:lblAlgn val="ctr"/>
        <c:lblOffset val="100"/>
        <c:noMultiLvlLbl val="0"/>
      </c:catAx>
      <c:valAx>
        <c:axId val="1573341439"/>
        <c:scaling>
          <c:orientation val="minMax"/>
        </c:scaling>
        <c:delete val="1"/>
        <c:axPos val="l"/>
        <c:numFmt formatCode="_(* #,##0_);_(* \(#,##0\);_(* &quot;-&quot;??_);_(@_)" sourceLinked="1"/>
        <c:majorTickMark val="out"/>
        <c:minorTickMark val="none"/>
        <c:tickLblPos val="nextTo"/>
        <c:crossAx val="1770023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0.65945</cdr:x>
      <cdr:y>0.62096</cdr:y>
    </cdr:from>
    <cdr:to>
      <cdr:x>0.70696</cdr:x>
      <cdr:y>0.67363</cdr:y>
    </cdr:to>
    <cdr:sp macro="" textlink="">
      <cdr:nvSpPr>
        <cdr:cNvPr id="3" name="object 36">
          <a:extLst xmlns:a="http://schemas.openxmlformats.org/drawingml/2006/main">
            <a:ext uri="{FF2B5EF4-FFF2-40B4-BE49-F238E27FC236}">
              <a16:creationId xmlns:a16="http://schemas.microsoft.com/office/drawing/2014/main" id="{6EE43342-385F-B1FF-16C1-CD1058F6611F}"/>
            </a:ext>
          </a:extLst>
        </cdr:cNvPr>
        <cdr:cNvSpPr txBox="1"/>
      </cdr:nvSpPr>
      <cdr:spPr>
        <a:xfrm xmlns:a="http://schemas.openxmlformats.org/drawingml/2006/main">
          <a:off x="9388003" y="3281121"/>
          <a:ext cx="676354" cy="278304"/>
        </a:xfrm>
        <a:prstGeom xmlns:a="http://schemas.openxmlformats.org/drawingml/2006/main" prst="rect">
          <a:avLst/>
        </a:prstGeom>
      </cdr:spPr>
      <cdr:txBody>
        <a:bodyPr xmlns:a="http://schemas.openxmlformats.org/drawingml/2006/main" vert="horz" wrap="square" lIns="0" tIns="16510" rIns="0" bIns="0" rtlCol="0">
          <a:spAutoFit/>
        </a:bodyPr>
        <a:lstStyle xmlns:a="http://schemas.openxmlformats.org/drawingml/2006/main">
          <a:defPPr>
            <a:defRPr kern="0"/>
          </a:defPPr>
        </a:lstStyle>
        <a:p xmlns:a="http://schemas.openxmlformats.org/drawingml/2006/main">
          <a:pPr marL="12700">
            <a:lnSpc>
              <a:spcPct val="100000"/>
            </a:lnSpc>
            <a:spcBef>
              <a:spcPts val="130"/>
            </a:spcBef>
          </a:pPr>
          <a:r>
            <a:rPr lang="en-US" sz="1700" b="1" spc="-25" dirty="0">
              <a:solidFill>
                <a:schemeClr val="bg1"/>
              </a:solidFill>
              <a:latin typeface="Helvetica Neue"/>
              <a:cs typeface="Helvetica Neue"/>
            </a:rPr>
            <a:t>306</a:t>
          </a:r>
          <a:r>
            <a:rPr sz="1700" b="1" spc="-25" dirty="0">
              <a:solidFill>
                <a:schemeClr val="bg1"/>
              </a:solidFill>
              <a:latin typeface="Helvetica Neue"/>
              <a:cs typeface="Helvetica Neue"/>
            </a:rPr>
            <a:t>%</a:t>
          </a:r>
          <a:endParaRPr sz="1700" dirty="0">
            <a:solidFill>
              <a:schemeClr val="bg1"/>
            </a:solidFill>
            <a:latin typeface="Helvetica Neue"/>
            <a:cs typeface="Helvetica Neue"/>
          </a:endParaRPr>
        </a:p>
      </cdr:txBody>
    </cdr:sp>
  </cdr:relSizeAnchor>
  <cdr:relSizeAnchor xmlns:cdr="http://schemas.openxmlformats.org/drawingml/2006/chartDrawing">
    <cdr:from>
      <cdr:x>0.47629</cdr:x>
      <cdr:y>0.35348</cdr:y>
    </cdr:from>
    <cdr:to>
      <cdr:x>0.51185</cdr:x>
      <cdr:y>0.40615</cdr:y>
    </cdr:to>
    <cdr:sp macro="" textlink="">
      <cdr:nvSpPr>
        <cdr:cNvPr id="7" name="object 36">
          <a:extLst xmlns:a="http://schemas.openxmlformats.org/drawingml/2006/main">
            <a:ext uri="{FF2B5EF4-FFF2-40B4-BE49-F238E27FC236}">
              <a16:creationId xmlns:a16="http://schemas.microsoft.com/office/drawing/2014/main" id="{2E768DA7-DD00-E076-9098-3E531C8AF6C1}"/>
            </a:ext>
          </a:extLst>
        </cdr:cNvPr>
        <cdr:cNvSpPr txBox="1"/>
      </cdr:nvSpPr>
      <cdr:spPr>
        <a:xfrm xmlns:a="http://schemas.openxmlformats.org/drawingml/2006/main">
          <a:off x="6780524" y="1867758"/>
          <a:ext cx="506233" cy="278304"/>
        </a:xfrm>
        <a:prstGeom xmlns:a="http://schemas.openxmlformats.org/drawingml/2006/main" prst="rect">
          <a:avLst/>
        </a:prstGeom>
      </cdr:spPr>
      <cdr:txBody>
        <a:bodyPr xmlns:a="http://schemas.openxmlformats.org/drawingml/2006/main" vert="horz" wrap="square" lIns="0" tIns="16510" rIns="0" bIns="0" rtlCol="0">
          <a:spAutoFit/>
        </a:bodyPr>
        <a:lstStyle xmlns:a="http://schemas.openxmlformats.org/drawingml/2006/main">
          <a:defPPr>
            <a:defRPr kern="0"/>
          </a:defPPr>
        </a:lstStyle>
        <a:p xmlns:a="http://schemas.openxmlformats.org/drawingml/2006/main">
          <a:pPr marL="12700">
            <a:lnSpc>
              <a:spcPct val="100000"/>
            </a:lnSpc>
            <a:spcBef>
              <a:spcPts val="130"/>
            </a:spcBef>
          </a:pPr>
          <a:r>
            <a:rPr lang="en-US" sz="1700" b="1" spc="-25" dirty="0">
              <a:solidFill>
                <a:schemeClr val="bg1"/>
              </a:solidFill>
              <a:latin typeface="Helvetica Neue"/>
              <a:cs typeface="Helvetica Neue"/>
            </a:rPr>
            <a:t>1</a:t>
          </a:r>
          <a:r>
            <a:rPr sz="1700" b="1" spc="-25" dirty="0">
              <a:solidFill>
                <a:schemeClr val="bg1"/>
              </a:solidFill>
              <a:latin typeface="Helvetica Neue"/>
              <a:cs typeface="Helvetica Neue"/>
            </a:rPr>
            <a:t>%</a:t>
          </a:r>
          <a:endParaRPr sz="1700" dirty="0">
            <a:solidFill>
              <a:schemeClr val="bg1"/>
            </a:solidFill>
            <a:latin typeface="Helvetica Neue"/>
            <a:cs typeface="Helvetica Neue"/>
          </a:endParaRPr>
        </a:p>
      </cdr:txBody>
    </cdr:sp>
  </cdr:relSizeAnchor>
  <cdr:relSizeAnchor xmlns:cdr="http://schemas.openxmlformats.org/drawingml/2006/chartDrawing">
    <cdr:from>
      <cdr:x>0.89621</cdr:x>
      <cdr:y>0.28113</cdr:y>
    </cdr:from>
    <cdr:to>
      <cdr:x>0.93713</cdr:x>
      <cdr:y>0.3338</cdr:y>
    </cdr:to>
    <cdr:sp macro="" textlink="">
      <cdr:nvSpPr>
        <cdr:cNvPr id="11" name="object 36">
          <a:extLst xmlns:a="http://schemas.openxmlformats.org/drawingml/2006/main">
            <a:ext uri="{FF2B5EF4-FFF2-40B4-BE49-F238E27FC236}">
              <a16:creationId xmlns:a16="http://schemas.microsoft.com/office/drawing/2014/main" id="{D2B3973C-E253-9F8D-E606-F40D1A14D90F}"/>
            </a:ext>
          </a:extLst>
        </cdr:cNvPr>
        <cdr:cNvSpPr txBox="1"/>
      </cdr:nvSpPr>
      <cdr:spPr>
        <a:xfrm xmlns:a="http://schemas.openxmlformats.org/drawingml/2006/main">
          <a:off x="12758424" y="1485468"/>
          <a:ext cx="582530" cy="278281"/>
        </a:xfrm>
        <a:prstGeom xmlns:a="http://schemas.openxmlformats.org/drawingml/2006/main" prst="rect">
          <a:avLst/>
        </a:prstGeom>
      </cdr:spPr>
      <cdr:txBody>
        <a:bodyPr xmlns:a="http://schemas.openxmlformats.org/drawingml/2006/main" vert="horz" wrap="square" lIns="0" tIns="1651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2700">
            <a:lnSpc>
              <a:spcPct val="100000"/>
            </a:lnSpc>
            <a:spcBef>
              <a:spcPts val="130"/>
            </a:spcBef>
          </a:pPr>
          <a:r>
            <a:rPr lang="en-US" sz="1700" b="1" spc="-25" dirty="0">
              <a:solidFill>
                <a:schemeClr val="bg1"/>
              </a:solidFill>
              <a:latin typeface="Helvetica Neue"/>
              <a:cs typeface="Helvetica Neue"/>
            </a:rPr>
            <a:t>-15</a:t>
          </a:r>
          <a:r>
            <a:rPr sz="1700" b="1" spc="-25" dirty="0">
              <a:solidFill>
                <a:schemeClr val="bg1"/>
              </a:solidFill>
              <a:latin typeface="Helvetica Neue"/>
              <a:cs typeface="Helvetica Neue"/>
            </a:rPr>
            <a:t>%</a:t>
          </a:r>
          <a:endParaRPr sz="1700" dirty="0">
            <a:solidFill>
              <a:schemeClr val="bg1"/>
            </a:solidFill>
            <a:latin typeface="Helvetica Neue"/>
            <a:cs typeface="Helvetica Neue"/>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0.66321</cdr:x>
      <cdr:y>0.66164</cdr:y>
    </cdr:from>
    <cdr:to>
      <cdr:x>0.71072</cdr:x>
      <cdr:y>0.7143</cdr:y>
    </cdr:to>
    <cdr:sp macro="" textlink="">
      <cdr:nvSpPr>
        <cdr:cNvPr id="3" name="object 36">
          <a:extLst xmlns:a="http://schemas.openxmlformats.org/drawingml/2006/main">
            <a:ext uri="{FF2B5EF4-FFF2-40B4-BE49-F238E27FC236}">
              <a16:creationId xmlns:a16="http://schemas.microsoft.com/office/drawing/2014/main" id="{6EE43342-385F-B1FF-16C1-CD1058F6611F}"/>
            </a:ext>
          </a:extLst>
        </cdr:cNvPr>
        <cdr:cNvSpPr txBox="1"/>
      </cdr:nvSpPr>
      <cdr:spPr>
        <a:xfrm xmlns:a="http://schemas.openxmlformats.org/drawingml/2006/main">
          <a:off x="9441479" y="3496079"/>
          <a:ext cx="676354" cy="278252"/>
        </a:xfrm>
        <a:prstGeom xmlns:a="http://schemas.openxmlformats.org/drawingml/2006/main" prst="rect">
          <a:avLst/>
        </a:prstGeom>
      </cdr:spPr>
      <cdr:txBody>
        <a:bodyPr xmlns:a="http://schemas.openxmlformats.org/drawingml/2006/main" vert="horz" wrap="square" lIns="0" tIns="16510" rIns="0" bIns="0" rtlCol="0">
          <a:spAutoFit/>
        </a:bodyPr>
        <a:lstStyle xmlns:a="http://schemas.openxmlformats.org/drawingml/2006/main">
          <a:defPPr>
            <a:defRPr kern="0"/>
          </a:defPPr>
        </a:lstStyle>
        <a:p xmlns:a="http://schemas.openxmlformats.org/drawingml/2006/main">
          <a:pPr marL="12700">
            <a:lnSpc>
              <a:spcPct val="100000"/>
            </a:lnSpc>
            <a:spcBef>
              <a:spcPts val="130"/>
            </a:spcBef>
          </a:pPr>
          <a:r>
            <a:rPr lang="en-US" sz="1700" b="1" spc="-25" dirty="0">
              <a:solidFill>
                <a:schemeClr val="bg1"/>
              </a:solidFill>
              <a:latin typeface="Helvetica Neue"/>
              <a:cs typeface="Helvetica Neue"/>
            </a:rPr>
            <a:t>110</a:t>
          </a:r>
          <a:r>
            <a:rPr sz="1700" b="1" spc="-25" dirty="0">
              <a:solidFill>
                <a:schemeClr val="bg1"/>
              </a:solidFill>
              <a:latin typeface="Helvetica Neue"/>
              <a:cs typeface="Helvetica Neue"/>
            </a:rPr>
            <a:t>%</a:t>
          </a:r>
          <a:endParaRPr sz="1700" dirty="0">
            <a:solidFill>
              <a:schemeClr val="bg1"/>
            </a:solidFill>
            <a:latin typeface="Helvetica Neue"/>
            <a:cs typeface="Helvetica Neue"/>
          </a:endParaRPr>
        </a:p>
      </cdr:txBody>
    </cdr:sp>
  </cdr:relSizeAnchor>
  <cdr:relSizeAnchor xmlns:cdr="http://schemas.openxmlformats.org/drawingml/2006/chartDrawing">
    <cdr:from>
      <cdr:x>0.47766</cdr:x>
      <cdr:y>0.37906</cdr:y>
    </cdr:from>
    <cdr:to>
      <cdr:x>0.51322</cdr:x>
      <cdr:y>0.43172</cdr:y>
    </cdr:to>
    <cdr:sp macro="" textlink="">
      <cdr:nvSpPr>
        <cdr:cNvPr id="7" name="object 36">
          <a:extLst xmlns:a="http://schemas.openxmlformats.org/drawingml/2006/main">
            <a:ext uri="{FF2B5EF4-FFF2-40B4-BE49-F238E27FC236}">
              <a16:creationId xmlns:a16="http://schemas.microsoft.com/office/drawing/2014/main" id="{2E768DA7-DD00-E076-9098-3E531C8AF6C1}"/>
            </a:ext>
          </a:extLst>
        </cdr:cNvPr>
        <cdr:cNvSpPr txBox="1"/>
      </cdr:nvSpPr>
      <cdr:spPr>
        <a:xfrm xmlns:a="http://schemas.openxmlformats.org/drawingml/2006/main">
          <a:off x="6799908" y="2002946"/>
          <a:ext cx="506232" cy="278251"/>
        </a:xfrm>
        <a:prstGeom xmlns:a="http://schemas.openxmlformats.org/drawingml/2006/main" prst="rect">
          <a:avLst/>
        </a:prstGeom>
      </cdr:spPr>
      <cdr:txBody>
        <a:bodyPr xmlns:a="http://schemas.openxmlformats.org/drawingml/2006/main" vert="horz" wrap="square" lIns="0" tIns="16510" rIns="0" bIns="0" rtlCol="0">
          <a:spAutoFit/>
        </a:bodyPr>
        <a:lstStyle xmlns:a="http://schemas.openxmlformats.org/drawingml/2006/main">
          <a:defPPr>
            <a:defRPr kern="0"/>
          </a:defPPr>
        </a:lstStyle>
        <a:p xmlns:a="http://schemas.openxmlformats.org/drawingml/2006/main">
          <a:pPr marL="12700">
            <a:lnSpc>
              <a:spcPct val="100000"/>
            </a:lnSpc>
            <a:spcBef>
              <a:spcPts val="130"/>
            </a:spcBef>
          </a:pPr>
          <a:r>
            <a:rPr lang="en-US" sz="1700" b="1" spc="-25" dirty="0">
              <a:solidFill>
                <a:schemeClr val="bg1"/>
              </a:solidFill>
              <a:latin typeface="Helvetica Neue"/>
              <a:cs typeface="Helvetica Neue"/>
            </a:rPr>
            <a:t>1</a:t>
          </a:r>
          <a:r>
            <a:rPr sz="1700" b="1" spc="-25" dirty="0">
              <a:solidFill>
                <a:schemeClr val="bg1"/>
              </a:solidFill>
              <a:latin typeface="Helvetica Neue"/>
              <a:cs typeface="Helvetica Neue"/>
            </a:rPr>
            <a:t>%</a:t>
          </a:r>
          <a:endParaRPr sz="1700" dirty="0">
            <a:solidFill>
              <a:schemeClr val="bg1"/>
            </a:solidFill>
            <a:latin typeface="Helvetica Neue"/>
            <a:cs typeface="Helvetica Neue"/>
          </a:endParaRPr>
        </a:p>
      </cdr:txBody>
    </cdr:sp>
  </cdr:relSizeAnchor>
  <cdr:relSizeAnchor xmlns:cdr="http://schemas.openxmlformats.org/drawingml/2006/chartDrawing">
    <cdr:from>
      <cdr:x>0.894</cdr:x>
      <cdr:y>0.33176</cdr:y>
    </cdr:from>
    <cdr:to>
      <cdr:x>0.93014</cdr:x>
      <cdr:y>0.38443</cdr:y>
    </cdr:to>
    <cdr:sp macro="" textlink="">
      <cdr:nvSpPr>
        <cdr:cNvPr id="11" name="object 36">
          <a:extLst xmlns:a="http://schemas.openxmlformats.org/drawingml/2006/main">
            <a:ext uri="{FF2B5EF4-FFF2-40B4-BE49-F238E27FC236}">
              <a16:creationId xmlns:a16="http://schemas.microsoft.com/office/drawing/2014/main" id="{D2B3973C-E253-9F8D-E606-F40D1A14D90F}"/>
            </a:ext>
          </a:extLst>
        </cdr:cNvPr>
        <cdr:cNvSpPr txBox="1"/>
      </cdr:nvSpPr>
      <cdr:spPr>
        <a:xfrm xmlns:a="http://schemas.openxmlformats.org/drawingml/2006/main">
          <a:off x="12727022" y="1753016"/>
          <a:ext cx="514489" cy="278304"/>
        </a:xfrm>
        <a:prstGeom xmlns:a="http://schemas.openxmlformats.org/drawingml/2006/main" prst="rect">
          <a:avLst/>
        </a:prstGeom>
      </cdr:spPr>
      <cdr:txBody>
        <a:bodyPr xmlns:a="http://schemas.openxmlformats.org/drawingml/2006/main" vert="horz" wrap="square" lIns="0" tIns="1651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2700">
            <a:lnSpc>
              <a:spcPct val="100000"/>
            </a:lnSpc>
            <a:spcBef>
              <a:spcPts val="130"/>
            </a:spcBef>
          </a:pPr>
          <a:r>
            <a:rPr lang="en-US" sz="1700" b="1" spc="-25" dirty="0">
              <a:solidFill>
                <a:schemeClr val="bg1"/>
              </a:solidFill>
              <a:latin typeface="Helvetica Neue"/>
              <a:cs typeface="Helvetica Neue"/>
            </a:rPr>
            <a:t>-6</a:t>
          </a:r>
          <a:r>
            <a:rPr sz="1700" b="1" spc="-25" dirty="0">
              <a:solidFill>
                <a:schemeClr val="bg1"/>
              </a:solidFill>
              <a:latin typeface="Helvetica Neue"/>
              <a:cs typeface="Helvetica Neue"/>
            </a:rPr>
            <a:t>%</a:t>
          </a:r>
          <a:endParaRPr sz="1700" dirty="0">
            <a:solidFill>
              <a:schemeClr val="bg1"/>
            </a:solidFill>
            <a:latin typeface="Helvetica Neue"/>
            <a:cs typeface="Helvetica Neue"/>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0.59003</cdr:x>
      <cdr:y>0.25253</cdr:y>
    </cdr:from>
    <cdr:to>
      <cdr:x>0.64103</cdr:x>
      <cdr:y>0.30665</cdr:y>
    </cdr:to>
    <cdr:sp macro="" textlink="">
      <cdr:nvSpPr>
        <cdr:cNvPr id="7" name="object 36">
          <a:extLst xmlns:a="http://schemas.openxmlformats.org/drawingml/2006/main">
            <a:ext uri="{FF2B5EF4-FFF2-40B4-BE49-F238E27FC236}">
              <a16:creationId xmlns:a16="http://schemas.microsoft.com/office/drawing/2014/main" id="{2E768DA7-DD00-E076-9098-3E531C8AF6C1}"/>
            </a:ext>
          </a:extLst>
        </cdr:cNvPr>
        <cdr:cNvSpPr txBox="1"/>
      </cdr:nvSpPr>
      <cdr:spPr>
        <a:xfrm xmlns:a="http://schemas.openxmlformats.org/drawingml/2006/main">
          <a:off x="8060354" y="1298611"/>
          <a:ext cx="696704" cy="278306"/>
        </a:xfrm>
        <a:prstGeom xmlns:a="http://schemas.openxmlformats.org/drawingml/2006/main" prst="rect">
          <a:avLst/>
        </a:prstGeom>
      </cdr:spPr>
      <cdr:txBody>
        <a:bodyPr xmlns:a="http://schemas.openxmlformats.org/drawingml/2006/main" vert="horz" wrap="square" lIns="0" tIns="16510" rIns="0" bIns="0" rtlCol="0">
          <a:spAutoFit/>
        </a:bodyPr>
        <a:lstStyle xmlns:a="http://schemas.openxmlformats.org/drawingml/2006/main">
          <a:defPPr>
            <a:defRPr kern="0"/>
          </a:defPPr>
        </a:lstStyle>
        <a:p xmlns:a="http://schemas.openxmlformats.org/drawingml/2006/main">
          <a:pPr marL="12700">
            <a:lnSpc>
              <a:spcPct val="100000"/>
            </a:lnSpc>
            <a:spcBef>
              <a:spcPts val="130"/>
            </a:spcBef>
          </a:pPr>
          <a:r>
            <a:rPr lang="en-US" sz="1700" b="1" spc="-25" dirty="0">
              <a:solidFill>
                <a:srgbClr val="FFFFFF"/>
              </a:solidFill>
              <a:latin typeface="Helvetica Neue"/>
              <a:cs typeface="Helvetica Neue"/>
            </a:rPr>
            <a:t>16</a:t>
          </a:r>
          <a:r>
            <a:rPr sz="1700" b="1" spc="-25" dirty="0">
              <a:solidFill>
                <a:srgbClr val="FFFFFF"/>
              </a:solidFill>
              <a:latin typeface="Helvetica Neue"/>
              <a:cs typeface="Helvetica Neue"/>
            </a:rPr>
            <a:t>%</a:t>
          </a:r>
          <a:endParaRPr sz="1700" dirty="0">
            <a:solidFill>
              <a:srgbClr val="FFFFFF"/>
            </a:solidFill>
            <a:latin typeface="Helvetica Neue"/>
            <a:cs typeface="Helvetica Neue"/>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BH"/>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071DDA5B-2DF3-4948-8359-A667BA1F91EF}" type="datetimeFigureOut">
              <a:rPr lang="en-BH" smtClean="0"/>
              <a:t>11/10/2024</a:t>
            </a:fld>
            <a:endParaRPr lang="en-BH"/>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BH"/>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H"/>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BH"/>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7451DEC-B249-9E45-B254-96B659AD20BD}" type="slidenum">
              <a:rPr lang="en-BH" smtClean="0"/>
              <a:t>‹#›</a:t>
            </a:fld>
            <a:endParaRPr lang="en-BH"/>
          </a:p>
        </p:txBody>
      </p:sp>
    </p:spTree>
    <p:extLst>
      <p:ext uri="{BB962C8B-B14F-4D97-AF65-F5344CB8AC3E}">
        <p14:creationId xmlns:p14="http://schemas.microsoft.com/office/powerpoint/2010/main" val="3651350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451DEC-B249-9E45-B254-96B659AD20BD}" type="slidenum">
              <a:rPr lang="en-BH" smtClean="0"/>
              <a:t>3</a:t>
            </a:fld>
            <a:endParaRPr lang="en-BH"/>
          </a:p>
        </p:txBody>
      </p:sp>
    </p:spTree>
    <p:extLst>
      <p:ext uri="{BB962C8B-B14F-4D97-AF65-F5344CB8AC3E}">
        <p14:creationId xmlns:p14="http://schemas.microsoft.com/office/powerpoint/2010/main" val="3617827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a:p>
        </p:txBody>
      </p:sp>
      <p:sp>
        <p:nvSpPr>
          <p:cNvPr id="4" name="Slide Number Placeholder 3"/>
          <p:cNvSpPr>
            <a:spLocks noGrp="1"/>
          </p:cNvSpPr>
          <p:nvPr>
            <p:ph type="sldNum" sz="quarter" idx="5"/>
          </p:nvPr>
        </p:nvSpPr>
        <p:spPr/>
        <p:txBody>
          <a:bodyPr/>
          <a:lstStyle/>
          <a:p>
            <a:fld id="{D7451DEC-B249-9E45-B254-96B659AD20BD}" type="slidenum">
              <a:rPr lang="en-BH" smtClean="0"/>
              <a:t>4</a:t>
            </a:fld>
            <a:endParaRPr lang="en-BH"/>
          </a:p>
        </p:txBody>
      </p:sp>
    </p:spTree>
    <p:extLst>
      <p:ext uri="{BB962C8B-B14F-4D97-AF65-F5344CB8AC3E}">
        <p14:creationId xmlns:p14="http://schemas.microsoft.com/office/powerpoint/2010/main" val="1598269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a:p>
        </p:txBody>
      </p:sp>
      <p:sp>
        <p:nvSpPr>
          <p:cNvPr id="4" name="Slide Number Placeholder 3"/>
          <p:cNvSpPr>
            <a:spLocks noGrp="1"/>
          </p:cNvSpPr>
          <p:nvPr>
            <p:ph type="sldNum" sz="quarter" idx="5"/>
          </p:nvPr>
        </p:nvSpPr>
        <p:spPr/>
        <p:txBody>
          <a:bodyPr/>
          <a:lstStyle/>
          <a:p>
            <a:fld id="{D7451DEC-B249-9E45-B254-96B659AD20BD}" type="slidenum">
              <a:rPr lang="en-BH" smtClean="0"/>
              <a:t>6</a:t>
            </a:fld>
            <a:endParaRPr lang="en-BH"/>
          </a:p>
        </p:txBody>
      </p:sp>
    </p:spTree>
    <p:extLst>
      <p:ext uri="{BB962C8B-B14F-4D97-AF65-F5344CB8AC3E}">
        <p14:creationId xmlns:p14="http://schemas.microsoft.com/office/powerpoint/2010/main" val="384495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a:p>
        </p:txBody>
      </p:sp>
      <p:sp>
        <p:nvSpPr>
          <p:cNvPr id="4" name="Slide Number Placeholder 3"/>
          <p:cNvSpPr>
            <a:spLocks noGrp="1"/>
          </p:cNvSpPr>
          <p:nvPr>
            <p:ph type="sldNum" sz="quarter" idx="5"/>
          </p:nvPr>
        </p:nvSpPr>
        <p:spPr/>
        <p:txBody>
          <a:bodyPr/>
          <a:lstStyle/>
          <a:p>
            <a:fld id="{D7451DEC-B249-9E45-B254-96B659AD20BD}" type="slidenum">
              <a:rPr lang="en-BH" smtClean="0"/>
              <a:t>7</a:t>
            </a:fld>
            <a:endParaRPr lang="en-BH"/>
          </a:p>
        </p:txBody>
      </p:sp>
    </p:spTree>
    <p:extLst>
      <p:ext uri="{BB962C8B-B14F-4D97-AF65-F5344CB8AC3E}">
        <p14:creationId xmlns:p14="http://schemas.microsoft.com/office/powerpoint/2010/main" val="1357839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51DEC-B249-9E45-B254-96B659AD20BD}" type="slidenum">
              <a:rPr lang="en-BH" smtClean="0"/>
              <a:t>9</a:t>
            </a:fld>
            <a:endParaRPr lang="en-BH"/>
          </a:p>
        </p:txBody>
      </p:sp>
    </p:spTree>
    <p:extLst>
      <p:ext uri="{BB962C8B-B14F-4D97-AF65-F5344CB8AC3E}">
        <p14:creationId xmlns:p14="http://schemas.microsoft.com/office/powerpoint/2010/main" val="2930369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4950" b="1" i="0">
                <a:solidFill>
                  <a:schemeClr val="bg1"/>
                </a:solidFill>
                <a:latin typeface="Helvetica Neue"/>
                <a:cs typeface="Helvetica Neue"/>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000" b="0" i="0">
                <a:solidFill>
                  <a:schemeClr val="bg1"/>
                </a:solidFill>
                <a:latin typeface="HelveticaNeue-Medium"/>
                <a:cs typeface="HelveticaNeue-Medium"/>
              </a:defRPr>
            </a:lvl1pPr>
          </a:lstStyle>
          <a:p>
            <a:endParaRPr/>
          </a:p>
        </p:txBody>
      </p:sp>
      <p:sp>
        <p:nvSpPr>
          <p:cNvPr id="4" name="Holder 4"/>
          <p:cNvSpPr>
            <a:spLocks noGrp="1"/>
          </p:cNvSpPr>
          <p:nvPr>
            <p:ph type="ftr" sz="quarter" idx="5"/>
          </p:nvPr>
        </p:nvSpPr>
        <p:spPr>
          <a:xfrm>
            <a:off x="7080250" y="10124360"/>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10/11/2024</a:t>
            </a:fld>
            <a:endParaRPr lang="en-US"/>
          </a:p>
        </p:txBody>
      </p:sp>
      <p:sp>
        <p:nvSpPr>
          <p:cNvPr id="7" name="TextBox 6">
            <a:extLst>
              <a:ext uri="{FF2B5EF4-FFF2-40B4-BE49-F238E27FC236}">
                <a16:creationId xmlns:a16="http://schemas.microsoft.com/office/drawing/2014/main" id="{D16FDA0F-8753-7147-7209-656C7B817B1C}"/>
              </a:ext>
            </a:extLst>
          </p:cNvPr>
          <p:cNvSpPr txBox="1"/>
          <p:nvPr userDrawn="1"/>
        </p:nvSpPr>
        <p:spPr>
          <a:xfrm>
            <a:off x="16252791" y="10551328"/>
            <a:ext cx="3272496" cy="276999"/>
          </a:xfrm>
          <a:prstGeom prst="rect">
            <a:avLst/>
          </a:prstGeom>
          <a:noFill/>
        </p:spPr>
        <p:txBody>
          <a:bodyPr wrap="square" rtlCol="0">
            <a:spAutoFit/>
          </a:bodyPr>
          <a:lstStyle/>
          <a:p>
            <a:pPr marL="0" algn="r" defTabSz="914400" rtl="0" eaLnBrk="1" latinLnBrk="0" hangingPunct="1"/>
            <a:r>
              <a:rPr lang="en-US" sz="1200" b="0" i="0" kern="1200" baseline="0" dirty="0">
                <a:ln>
                  <a:noFill/>
                </a:ln>
                <a:noFill/>
                <a:effectLst/>
                <a:latin typeface="Arial" panose="020B0604020202020204" pitchFamily="34" charset="0"/>
                <a:ea typeface="+mn-ea"/>
                <a:cs typeface="HelveticaNeue-Light"/>
              </a:rPr>
              <a:t>BBK dCa3333 2023</a:t>
            </a:r>
          </a:p>
        </p:txBody>
      </p:sp>
      <p:sp>
        <p:nvSpPr>
          <p:cNvPr id="8" name="TextBox 7">
            <a:extLst>
              <a:ext uri="{FF2B5EF4-FFF2-40B4-BE49-F238E27FC236}">
                <a16:creationId xmlns:a16="http://schemas.microsoft.com/office/drawing/2014/main" id="{18DC706F-C508-E996-0344-4893B4EFF079}"/>
              </a:ext>
            </a:extLst>
          </p:cNvPr>
          <p:cNvSpPr txBox="1"/>
          <p:nvPr userDrawn="1"/>
        </p:nvSpPr>
        <p:spPr>
          <a:xfrm>
            <a:off x="18815050" y="9998075"/>
            <a:ext cx="710237" cy="477054"/>
          </a:xfrm>
          <a:prstGeom prst="rect">
            <a:avLst/>
          </a:prstGeom>
          <a:noFill/>
        </p:spPr>
        <p:txBody>
          <a:bodyPr wrap="square" rtlCol="0">
            <a:spAutoFit/>
          </a:bodyPr>
          <a:lstStyle/>
          <a:p>
            <a:pPr algn="r"/>
            <a:fld id="{5978078B-3ABB-D245-AFC3-EF75EEE62240}" type="slidenum">
              <a:rPr lang="en-US" sz="2500" baseline="0" smtClean="0">
                <a:solidFill>
                  <a:schemeClr val="bg1"/>
                </a:solidFill>
              </a:rPr>
              <a:t>‹#›</a:t>
            </a:fld>
            <a:endParaRPr lang="en-US" sz="2500" baseline="0">
              <a:solidFill>
                <a:schemeClr val="bg1"/>
              </a:solidFill>
            </a:endParaRPr>
          </a:p>
        </p:txBody>
      </p:sp>
      <p:pic>
        <p:nvPicPr>
          <p:cNvPr id="9" name="Picture 8">
            <a:extLst>
              <a:ext uri="{FF2B5EF4-FFF2-40B4-BE49-F238E27FC236}">
                <a16:creationId xmlns:a16="http://schemas.microsoft.com/office/drawing/2014/main" id="{968C3113-5DAA-C1B8-2514-BF93963DA9DC}"/>
              </a:ext>
            </a:extLst>
          </p:cNvPr>
          <p:cNvPicPr>
            <a:picLocks noChangeAspect="1"/>
          </p:cNvPicPr>
          <p:nvPr userDrawn="1"/>
        </p:nvPicPr>
        <p:blipFill>
          <a:blip r:embed="rId2"/>
          <a:stretch>
            <a:fillRect/>
          </a:stretch>
        </p:blipFill>
        <p:spPr>
          <a:xfrm>
            <a:off x="17417087" y="481023"/>
            <a:ext cx="2108200" cy="119040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4950" b="1" i="0">
                <a:solidFill>
                  <a:schemeClr val="bg1"/>
                </a:solidFill>
                <a:latin typeface="Helvetica Neue"/>
                <a:cs typeface="Helvetica Neue"/>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000" b="0" i="0">
                <a:solidFill>
                  <a:schemeClr val="bg1"/>
                </a:solidFill>
                <a:latin typeface="HelveticaNeue-Medium"/>
                <a:cs typeface="HelveticaNeue-Medium"/>
              </a:defRPr>
            </a:lvl1pPr>
          </a:lstStyle>
          <a:p>
            <a:endParaRPr/>
          </a:p>
        </p:txBody>
      </p:sp>
      <p:sp>
        <p:nvSpPr>
          <p:cNvPr id="4" name="Holder 4"/>
          <p:cNvSpPr>
            <a:spLocks noGrp="1"/>
          </p:cNvSpPr>
          <p:nvPr>
            <p:ph type="ftr" sz="quarter" idx="5"/>
          </p:nvPr>
        </p:nvSpPr>
        <p:spPr>
          <a:xfrm>
            <a:off x="7080250" y="10124360"/>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10/11/2024</a:t>
            </a:fld>
            <a:endParaRPr lang="en-US"/>
          </a:p>
        </p:txBody>
      </p:sp>
      <p:sp>
        <p:nvSpPr>
          <p:cNvPr id="7" name="TextBox 6">
            <a:extLst>
              <a:ext uri="{FF2B5EF4-FFF2-40B4-BE49-F238E27FC236}">
                <a16:creationId xmlns:a16="http://schemas.microsoft.com/office/drawing/2014/main" id="{D16FDA0F-8753-7147-7209-656C7B817B1C}"/>
              </a:ext>
            </a:extLst>
          </p:cNvPr>
          <p:cNvSpPr txBox="1"/>
          <p:nvPr userDrawn="1"/>
        </p:nvSpPr>
        <p:spPr>
          <a:xfrm>
            <a:off x="16252791" y="10067462"/>
            <a:ext cx="3272496" cy="276999"/>
          </a:xfrm>
          <a:prstGeom prst="rect">
            <a:avLst/>
          </a:prstGeom>
          <a:noFill/>
        </p:spPr>
        <p:txBody>
          <a:bodyPr wrap="square" rtlCol="0">
            <a:spAutoFit/>
          </a:bodyPr>
          <a:lstStyle/>
          <a:p>
            <a:pPr marL="0" algn="r" defTabSz="914400" rtl="0" eaLnBrk="1" latinLnBrk="0" hangingPunct="1"/>
            <a:r>
              <a:rPr lang="en-US" sz="1200" b="0" i="0" kern="1200" baseline="0">
                <a:ln>
                  <a:noFill/>
                </a:ln>
                <a:noFill/>
                <a:effectLst/>
                <a:latin typeface="Arial" panose="020B0604020202020204" pitchFamily="34" charset="0"/>
                <a:ea typeface="+mn-ea"/>
                <a:cs typeface="HelveticaNeue-Light"/>
              </a:rPr>
              <a:t>BBK Investors’ Conference Call 2023</a:t>
            </a:r>
          </a:p>
        </p:txBody>
      </p:sp>
      <p:sp>
        <p:nvSpPr>
          <p:cNvPr id="8" name="TextBox 7">
            <a:extLst>
              <a:ext uri="{FF2B5EF4-FFF2-40B4-BE49-F238E27FC236}">
                <a16:creationId xmlns:a16="http://schemas.microsoft.com/office/drawing/2014/main" id="{18DC706F-C508-E996-0344-4893B4EFF079}"/>
              </a:ext>
            </a:extLst>
          </p:cNvPr>
          <p:cNvSpPr txBox="1"/>
          <p:nvPr userDrawn="1"/>
        </p:nvSpPr>
        <p:spPr>
          <a:xfrm>
            <a:off x="18815050" y="9998075"/>
            <a:ext cx="710237" cy="477054"/>
          </a:xfrm>
          <a:prstGeom prst="rect">
            <a:avLst/>
          </a:prstGeom>
          <a:noFill/>
        </p:spPr>
        <p:txBody>
          <a:bodyPr wrap="square" rtlCol="0">
            <a:spAutoFit/>
          </a:bodyPr>
          <a:lstStyle/>
          <a:p>
            <a:pPr algn="r"/>
            <a:fld id="{5978078B-3ABB-D245-AFC3-EF75EEE62240}" type="slidenum">
              <a:rPr lang="en-US" sz="2500" baseline="0" smtClean="0">
                <a:solidFill>
                  <a:schemeClr val="bg1"/>
                </a:solidFill>
              </a:rPr>
              <a:t>‹#›</a:t>
            </a:fld>
            <a:endParaRPr lang="en-US" sz="2500" baseline="0">
              <a:solidFill>
                <a:schemeClr val="bg1"/>
              </a:solidFill>
            </a:endParaRPr>
          </a:p>
        </p:txBody>
      </p:sp>
      <p:pic>
        <p:nvPicPr>
          <p:cNvPr id="9" name="Picture 8">
            <a:extLst>
              <a:ext uri="{FF2B5EF4-FFF2-40B4-BE49-F238E27FC236}">
                <a16:creationId xmlns:a16="http://schemas.microsoft.com/office/drawing/2014/main" id="{968C3113-5DAA-C1B8-2514-BF93963DA9DC}"/>
              </a:ext>
            </a:extLst>
          </p:cNvPr>
          <p:cNvPicPr>
            <a:picLocks noChangeAspect="1"/>
          </p:cNvPicPr>
          <p:nvPr userDrawn="1"/>
        </p:nvPicPr>
        <p:blipFill>
          <a:blip r:embed="rId2"/>
          <a:stretch>
            <a:fillRect/>
          </a:stretch>
        </p:blipFill>
        <p:spPr>
          <a:xfrm>
            <a:off x="17417087" y="481023"/>
            <a:ext cx="2108200" cy="119040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8038" y="1627864"/>
            <a:ext cx="13220606" cy="2279453"/>
          </a:xfrm>
          <a:prstGeom prst="rect">
            <a:avLst/>
          </a:prstGeom>
        </p:spPr>
        <p:txBody>
          <a:bodyPr lIns="0" tIns="0" rIns="0" bIns="0"/>
          <a:lstStyle>
            <a:lvl1pPr>
              <a:defRPr sz="4950" b="1" i="0">
                <a:solidFill>
                  <a:schemeClr val="bg1"/>
                </a:solidFill>
                <a:latin typeface="Helvetica Neue"/>
                <a:cs typeface="Helvetica Neue"/>
              </a:defRPr>
            </a:lvl1pPr>
          </a:lstStyle>
          <a:p>
            <a:endParaRPr/>
          </a:p>
        </p:txBody>
      </p:sp>
      <p:sp>
        <p:nvSpPr>
          <p:cNvPr id="3" name="Holder 3"/>
          <p:cNvSpPr>
            <a:spLocks noGrp="1"/>
          </p:cNvSpPr>
          <p:nvPr>
            <p:ph type="body" idx="1"/>
          </p:nvPr>
        </p:nvSpPr>
        <p:spPr>
          <a:xfrm>
            <a:off x="9148219" y="3993565"/>
            <a:ext cx="9766300" cy="4489450"/>
          </a:xfrm>
          <a:prstGeom prst="rect">
            <a:avLst/>
          </a:prstGeom>
        </p:spPr>
        <p:txBody>
          <a:bodyPr lIns="0" tIns="0" rIns="0" bIns="0"/>
          <a:lstStyle>
            <a:lvl1pPr>
              <a:defRPr sz="2000" b="0" i="0">
                <a:solidFill>
                  <a:schemeClr val="bg1"/>
                </a:solidFill>
                <a:latin typeface="HelveticaNeue-Medium"/>
                <a:cs typeface="HelveticaNeue-Medium"/>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8038" y="1627864"/>
            <a:ext cx="13220606" cy="2279453"/>
          </a:xfrm>
          <a:prstGeom prst="rect">
            <a:avLst/>
          </a:prstGeom>
        </p:spPr>
        <p:txBody>
          <a:bodyPr lIns="0" tIns="0" rIns="0" bIns="0"/>
          <a:lstStyle>
            <a:lvl1pPr>
              <a:defRPr sz="4950" b="1" i="0">
                <a:solidFill>
                  <a:schemeClr val="bg1"/>
                </a:solidFill>
                <a:latin typeface="Helvetica Neue"/>
                <a:cs typeface="Helvetica Neue"/>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7080250" y="10124360"/>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10/11/2024</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099" cy="11308556"/>
          </a:xfrm>
          <a:prstGeom prst="rect">
            <a:avLst/>
          </a:prstGeom>
        </p:spPr>
      </p:pic>
      <p:pic>
        <p:nvPicPr>
          <p:cNvPr id="17" name="bg object 17"/>
          <p:cNvPicPr/>
          <p:nvPr/>
        </p:nvPicPr>
        <p:blipFill>
          <a:blip r:embed="rId3" cstate="print"/>
          <a:stretch>
            <a:fillRect/>
          </a:stretch>
        </p:blipFill>
        <p:spPr>
          <a:xfrm>
            <a:off x="1508412" y="30647"/>
            <a:ext cx="11282117" cy="11282117"/>
          </a:xfrm>
          <a:prstGeom prst="rect">
            <a:avLst/>
          </a:prstGeom>
        </p:spPr>
      </p:pic>
      <p:sp>
        <p:nvSpPr>
          <p:cNvPr id="2" name="Holder 2"/>
          <p:cNvSpPr>
            <a:spLocks noGrp="1"/>
          </p:cNvSpPr>
          <p:nvPr>
            <p:ph type="title"/>
          </p:nvPr>
        </p:nvSpPr>
        <p:spPr>
          <a:xfrm>
            <a:off x="4448038" y="1627864"/>
            <a:ext cx="13220606" cy="2279453"/>
          </a:xfrm>
          <a:prstGeom prst="rect">
            <a:avLst/>
          </a:prstGeom>
        </p:spPr>
        <p:txBody>
          <a:bodyPr lIns="0" tIns="0" rIns="0" bIns="0"/>
          <a:lstStyle>
            <a:lvl1pPr>
              <a:defRPr sz="4950" b="1" i="0">
                <a:solidFill>
                  <a:schemeClr val="bg1"/>
                </a:solidFill>
                <a:latin typeface="Helvetica Neue"/>
                <a:cs typeface="Helvetica Neue"/>
              </a:defRPr>
            </a:lvl1pPr>
          </a:lstStyle>
          <a:p>
            <a:endParaRPr/>
          </a:p>
        </p:txBody>
      </p:sp>
      <p:sp>
        <p:nvSpPr>
          <p:cNvPr id="3" name="Holder 3"/>
          <p:cNvSpPr>
            <a:spLocks noGrp="1"/>
          </p:cNvSpPr>
          <p:nvPr>
            <p:ph type="ftr" sz="quarter" idx="5"/>
          </p:nvPr>
        </p:nvSpPr>
        <p:spPr>
          <a:xfrm>
            <a:off x="7080250" y="10124360"/>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10/11/2024</a:t>
            </a:fld>
            <a:endParaRPr lang="en-US"/>
          </a:p>
        </p:txBody>
      </p:sp>
      <p:sp>
        <p:nvSpPr>
          <p:cNvPr id="6" name="TextBox 5">
            <a:extLst>
              <a:ext uri="{FF2B5EF4-FFF2-40B4-BE49-F238E27FC236}">
                <a16:creationId xmlns:a16="http://schemas.microsoft.com/office/drawing/2014/main" id="{4976D61E-CEFC-B52F-5D04-FA14AA4C838F}"/>
              </a:ext>
            </a:extLst>
          </p:cNvPr>
          <p:cNvSpPr txBox="1"/>
          <p:nvPr userDrawn="1"/>
        </p:nvSpPr>
        <p:spPr>
          <a:xfrm>
            <a:off x="16252791" y="10551328"/>
            <a:ext cx="3272496" cy="276999"/>
          </a:xfrm>
          <a:prstGeom prst="rect">
            <a:avLst/>
          </a:prstGeom>
          <a:noFill/>
        </p:spPr>
        <p:txBody>
          <a:bodyPr wrap="square" rtlCol="0">
            <a:spAutoFit/>
          </a:bodyPr>
          <a:lstStyle/>
          <a:p>
            <a:pPr marL="0" algn="r" defTabSz="914400" rtl="0" eaLnBrk="1" latinLnBrk="0" hangingPunct="1"/>
            <a:r>
              <a:rPr lang="en-US" sz="1200" b="0" kern="1200" baseline="0" dirty="0">
                <a:ln>
                  <a:noFill/>
                </a:ln>
                <a:solidFill>
                  <a:schemeClr val="bg1"/>
                </a:solidFill>
                <a:effectLst/>
                <a:latin typeface="Arial" panose="020B0604020202020204" pitchFamily="34" charset="0"/>
                <a:ea typeface="+mn-ea"/>
                <a:cs typeface="Arial" panose="020B0604020202020204" pitchFamily="34" charset="0"/>
              </a:rPr>
              <a:t>BBK Investors’ Conference Call – Q3 2024</a:t>
            </a:r>
          </a:p>
        </p:txBody>
      </p:sp>
      <p:sp>
        <p:nvSpPr>
          <p:cNvPr id="7" name="TextBox 6">
            <a:extLst>
              <a:ext uri="{FF2B5EF4-FFF2-40B4-BE49-F238E27FC236}">
                <a16:creationId xmlns:a16="http://schemas.microsoft.com/office/drawing/2014/main" id="{72C2006F-A054-71F2-B6DA-484414C7EAA4}"/>
              </a:ext>
            </a:extLst>
          </p:cNvPr>
          <p:cNvSpPr txBox="1"/>
          <p:nvPr userDrawn="1"/>
        </p:nvSpPr>
        <p:spPr>
          <a:xfrm>
            <a:off x="18815050" y="9998075"/>
            <a:ext cx="710237" cy="477054"/>
          </a:xfrm>
          <a:prstGeom prst="rect">
            <a:avLst/>
          </a:prstGeom>
          <a:noFill/>
        </p:spPr>
        <p:txBody>
          <a:bodyPr wrap="square" rtlCol="0">
            <a:spAutoFit/>
          </a:bodyPr>
          <a:lstStyle/>
          <a:p>
            <a:pPr algn="r"/>
            <a:fld id="{5978078B-3ABB-D245-AFC3-EF75EEE62240}" type="slidenum">
              <a:rPr lang="en-US" sz="2500" baseline="0" smtClean="0">
                <a:solidFill>
                  <a:schemeClr val="bg1"/>
                </a:solidFill>
              </a:rPr>
              <a:t>‹#›</a:t>
            </a:fld>
            <a:endParaRPr lang="en-US" sz="2500" baseline="0">
              <a:solidFill>
                <a:schemeClr val="bg1"/>
              </a:solidFill>
            </a:endParaRPr>
          </a:p>
        </p:txBody>
      </p:sp>
      <p:pic>
        <p:nvPicPr>
          <p:cNvPr id="8" name="Picture 7">
            <a:extLst>
              <a:ext uri="{FF2B5EF4-FFF2-40B4-BE49-F238E27FC236}">
                <a16:creationId xmlns:a16="http://schemas.microsoft.com/office/drawing/2014/main" id="{6909B084-34C1-F5A8-51D5-68C0E849A4F1}"/>
              </a:ext>
            </a:extLst>
          </p:cNvPr>
          <p:cNvPicPr>
            <a:picLocks noChangeAspect="1"/>
          </p:cNvPicPr>
          <p:nvPr userDrawn="1"/>
        </p:nvPicPr>
        <p:blipFill>
          <a:blip r:embed="rId4"/>
          <a:stretch>
            <a:fillRect/>
          </a:stretch>
        </p:blipFill>
        <p:spPr>
          <a:xfrm>
            <a:off x="17417087" y="481023"/>
            <a:ext cx="2108200" cy="119040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089" cy="11308556"/>
          </a:xfrm>
          <a:prstGeom prst="rect">
            <a:avLst/>
          </a:prstGeom>
        </p:spPr>
      </p:pic>
      <p:pic>
        <p:nvPicPr>
          <p:cNvPr id="17" name="bg object 17"/>
          <p:cNvPicPr/>
          <p:nvPr/>
        </p:nvPicPr>
        <p:blipFill>
          <a:blip r:embed="rId3" cstate="print"/>
          <a:stretch>
            <a:fillRect/>
          </a:stretch>
        </p:blipFill>
        <p:spPr>
          <a:xfrm>
            <a:off x="0" y="0"/>
            <a:ext cx="11808635" cy="11308556"/>
          </a:xfrm>
          <a:prstGeom prst="rect">
            <a:avLst/>
          </a:prstGeom>
        </p:spPr>
      </p:pic>
      <p:sp>
        <p:nvSpPr>
          <p:cNvPr id="2" name="Holder 2"/>
          <p:cNvSpPr>
            <a:spLocks noGrp="1"/>
          </p:cNvSpPr>
          <p:nvPr>
            <p:ph type="ftr" sz="quarter" idx="5"/>
          </p:nvPr>
        </p:nvSpPr>
        <p:spPr>
          <a:xfrm>
            <a:off x="7080250" y="10124360"/>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10/11/2024</a:t>
            </a:fld>
            <a:endParaRPr lang="en-US"/>
          </a:p>
        </p:txBody>
      </p:sp>
      <p:sp>
        <p:nvSpPr>
          <p:cNvPr id="6" name="TextBox 5">
            <a:extLst>
              <a:ext uri="{FF2B5EF4-FFF2-40B4-BE49-F238E27FC236}">
                <a16:creationId xmlns:a16="http://schemas.microsoft.com/office/drawing/2014/main" id="{16E0C3E2-2DC9-88F5-E4D0-A170DD4E8A14}"/>
              </a:ext>
            </a:extLst>
          </p:cNvPr>
          <p:cNvSpPr txBox="1"/>
          <p:nvPr userDrawn="1"/>
        </p:nvSpPr>
        <p:spPr>
          <a:xfrm>
            <a:off x="18815050" y="9998075"/>
            <a:ext cx="710237" cy="477054"/>
          </a:xfrm>
          <a:prstGeom prst="rect">
            <a:avLst/>
          </a:prstGeom>
          <a:noFill/>
        </p:spPr>
        <p:txBody>
          <a:bodyPr wrap="square" rtlCol="0">
            <a:spAutoFit/>
          </a:bodyPr>
          <a:lstStyle/>
          <a:p>
            <a:pPr algn="r"/>
            <a:fld id="{5978078B-3ABB-D245-AFC3-EF75EEE62240}" type="slidenum">
              <a:rPr lang="en-US" sz="2500" baseline="0" smtClean="0">
                <a:solidFill>
                  <a:schemeClr val="bg1"/>
                </a:solidFill>
              </a:rPr>
              <a:t>‹#›</a:t>
            </a:fld>
            <a:endParaRPr lang="en-US" sz="2500" baseline="0">
              <a:solidFill>
                <a:schemeClr val="bg1"/>
              </a:solidFill>
            </a:endParaRPr>
          </a:p>
        </p:txBody>
      </p:sp>
      <p:pic>
        <p:nvPicPr>
          <p:cNvPr id="7" name="Picture 6">
            <a:extLst>
              <a:ext uri="{FF2B5EF4-FFF2-40B4-BE49-F238E27FC236}">
                <a16:creationId xmlns:a16="http://schemas.microsoft.com/office/drawing/2014/main" id="{FBDFF712-125B-873A-AD55-7B8FDE15364F}"/>
              </a:ext>
            </a:extLst>
          </p:cNvPr>
          <p:cNvPicPr>
            <a:picLocks noChangeAspect="1"/>
          </p:cNvPicPr>
          <p:nvPr userDrawn="1"/>
        </p:nvPicPr>
        <p:blipFill>
          <a:blip r:embed="rId4"/>
          <a:stretch>
            <a:fillRect/>
          </a:stretch>
        </p:blipFill>
        <p:spPr>
          <a:xfrm>
            <a:off x="17417087" y="481023"/>
            <a:ext cx="2108200" cy="1190406"/>
          </a:xfrm>
          <a:prstGeom prst="rect">
            <a:avLst/>
          </a:prstGeom>
        </p:spPr>
      </p:pic>
      <p:sp>
        <p:nvSpPr>
          <p:cNvPr id="8" name="TextBox 7">
            <a:extLst>
              <a:ext uri="{FF2B5EF4-FFF2-40B4-BE49-F238E27FC236}">
                <a16:creationId xmlns:a16="http://schemas.microsoft.com/office/drawing/2014/main" id="{46BFA27E-B590-5069-5080-7DBBB3FF7D79}"/>
              </a:ext>
            </a:extLst>
          </p:cNvPr>
          <p:cNvSpPr txBox="1"/>
          <p:nvPr userDrawn="1"/>
        </p:nvSpPr>
        <p:spPr>
          <a:xfrm>
            <a:off x="16252791" y="10551328"/>
            <a:ext cx="3272496" cy="276999"/>
          </a:xfrm>
          <a:prstGeom prst="rect">
            <a:avLst/>
          </a:prstGeom>
          <a:noFill/>
        </p:spPr>
        <p:txBody>
          <a:bodyPr wrap="square" rtlCol="0">
            <a:spAutoFit/>
          </a:bodyPr>
          <a:lstStyle/>
          <a:p>
            <a:pPr marL="0" algn="r" defTabSz="914400" rtl="0" eaLnBrk="1" latinLnBrk="0" hangingPunct="1"/>
            <a:r>
              <a:rPr lang="en-US" sz="1200" b="0" kern="1200" baseline="0" dirty="0">
                <a:ln>
                  <a:noFill/>
                </a:ln>
                <a:solidFill>
                  <a:schemeClr val="bg1"/>
                </a:solidFill>
                <a:effectLst/>
                <a:latin typeface="Arial" panose="020B0604020202020204" pitchFamily="34" charset="0"/>
                <a:ea typeface="+mn-ea"/>
                <a:cs typeface="Arial" panose="020B0604020202020204" pitchFamily="34" charset="0"/>
              </a:rPr>
              <a:t>BBK Investors’ Conference Call – Q3 2024</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089" cy="11308556"/>
          </a:xfrm>
          <a:prstGeom prst="rect">
            <a:avLst/>
          </a:prstGeom>
        </p:spPr>
      </p:pic>
      <p:pic>
        <p:nvPicPr>
          <p:cNvPr id="17" name="bg object 17"/>
          <p:cNvPicPr/>
          <p:nvPr/>
        </p:nvPicPr>
        <p:blipFill>
          <a:blip r:embed="rId3" cstate="print"/>
          <a:stretch>
            <a:fillRect/>
          </a:stretch>
        </p:blipFill>
        <p:spPr>
          <a:xfrm>
            <a:off x="0" y="0"/>
            <a:ext cx="11808635" cy="11308556"/>
          </a:xfrm>
          <a:prstGeom prst="rect">
            <a:avLst/>
          </a:prstGeom>
        </p:spPr>
      </p:pic>
      <p:sp>
        <p:nvSpPr>
          <p:cNvPr id="2" name="Holder 2"/>
          <p:cNvSpPr>
            <a:spLocks noGrp="1"/>
          </p:cNvSpPr>
          <p:nvPr>
            <p:ph type="ftr" sz="quarter" idx="5"/>
          </p:nvPr>
        </p:nvSpPr>
        <p:spPr>
          <a:xfrm>
            <a:off x="7080250" y="10124360"/>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10/11/2024</a:t>
            </a:fld>
            <a:endParaRPr lang="en-US"/>
          </a:p>
        </p:txBody>
      </p:sp>
      <p:sp>
        <p:nvSpPr>
          <p:cNvPr id="6" name="TextBox 5">
            <a:extLst>
              <a:ext uri="{FF2B5EF4-FFF2-40B4-BE49-F238E27FC236}">
                <a16:creationId xmlns:a16="http://schemas.microsoft.com/office/drawing/2014/main" id="{16E0C3E2-2DC9-88F5-E4D0-A170DD4E8A14}"/>
              </a:ext>
            </a:extLst>
          </p:cNvPr>
          <p:cNvSpPr txBox="1"/>
          <p:nvPr userDrawn="1"/>
        </p:nvSpPr>
        <p:spPr>
          <a:xfrm>
            <a:off x="18815050" y="9998075"/>
            <a:ext cx="710237" cy="477054"/>
          </a:xfrm>
          <a:prstGeom prst="rect">
            <a:avLst/>
          </a:prstGeom>
          <a:noFill/>
        </p:spPr>
        <p:txBody>
          <a:bodyPr wrap="square" rtlCol="0">
            <a:spAutoFit/>
          </a:bodyPr>
          <a:lstStyle/>
          <a:p>
            <a:pPr algn="r"/>
            <a:fld id="{5978078B-3ABB-D245-AFC3-EF75EEE62240}" type="slidenum">
              <a:rPr lang="en-US" sz="2500" baseline="0" smtClean="0">
                <a:solidFill>
                  <a:schemeClr val="bg1"/>
                </a:solidFill>
              </a:rPr>
              <a:t>‹#›</a:t>
            </a:fld>
            <a:endParaRPr lang="en-US" sz="2500" baseline="0">
              <a:solidFill>
                <a:schemeClr val="bg1"/>
              </a:solidFill>
            </a:endParaRPr>
          </a:p>
        </p:txBody>
      </p:sp>
      <p:pic>
        <p:nvPicPr>
          <p:cNvPr id="7" name="Picture 6">
            <a:extLst>
              <a:ext uri="{FF2B5EF4-FFF2-40B4-BE49-F238E27FC236}">
                <a16:creationId xmlns:a16="http://schemas.microsoft.com/office/drawing/2014/main" id="{FBDFF712-125B-873A-AD55-7B8FDE15364F}"/>
              </a:ext>
            </a:extLst>
          </p:cNvPr>
          <p:cNvPicPr>
            <a:picLocks noChangeAspect="1"/>
          </p:cNvPicPr>
          <p:nvPr userDrawn="1"/>
        </p:nvPicPr>
        <p:blipFill>
          <a:blip r:embed="rId4"/>
          <a:stretch>
            <a:fillRect/>
          </a:stretch>
        </p:blipFill>
        <p:spPr>
          <a:xfrm>
            <a:off x="17417087" y="481023"/>
            <a:ext cx="2108200" cy="1190406"/>
          </a:xfrm>
          <a:prstGeom prst="rect">
            <a:avLst/>
          </a:prstGeom>
        </p:spPr>
      </p:pic>
      <p:sp>
        <p:nvSpPr>
          <p:cNvPr id="8" name="TextBox 7">
            <a:extLst>
              <a:ext uri="{FF2B5EF4-FFF2-40B4-BE49-F238E27FC236}">
                <a16:creationId xmlns:a16="http://schemas.microsoft.com/office/drawing/2014/main" id="{46BFA27E-B590-5069-5080-7DBBB3FF7D79}"/>
              </a:ext>
            </a:extLst>
          </p:cNvPr>
          <p:cNvSpPr txBox="1"/>
          <p:nvPr userDrawn="1"/>
        </p:nvSpPr>
        <p:spPr>
          <a:xfrm>
            <a:off x="16252791" y="10551328"/>
            <a:ext cx="3272496" cy="276999"/>
          </a:xfrm>
          <a:prstGeom prst="rect">
            <a:avLst/>
          </a:prstGeom>
          <a:noFill/>
        </p:spPr>
        <p:txBody>
          <a:bodyPr wrap="square" rtlCol="0">
            <a:spAutoFit/>
          </a:bodyPr>
          <a:lstStyle/>
          <a:p>
            <a:pPr marL="0" algn="r" defTabSz="914400" rtl="0" eaLnBrk="1" latinLnBrk="0" hangingPunct="1"/>
            <a:r>
              <a:rPr lang="en-US" sz="1200" b="0" kern="1200" baseline="0" dirty="0">
                <a:ln>
                  <a:noFill/>
                </a:ln>
                <a:solidFill>
                  <a:schemeClr val="bg1"/>
                </a:solidFill>
                <a:effectLst/>
                <a:latin typeface="Arial" panose="020B0604020202020204" pitchFamily="34" charset="0"/>
                <a:ea typeface="+mn-ea"/>
                <a:cs typeface="Arial" panose="020B0604020202020204" pitchFamily="34" charset="0"/>
              </a:rPr>
              <a:t>BBK Investors’ Conference Call – Q3 2024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9" cstate="print"/>
          <a:stretch>
            <a:fillRect/>
          </a:stretch>
        </p:blipFill>
        <p:spPr>
          <a:xfrm>
            <a:off x="0" y="0"/>
            <a:ext cx="20104089" cy="11308556"/>
          </a:xfrm>
          <a:prstGeom prst="rect">
            <a:avLst/>
          </a:prstGeom>
        </p:spPr>
      </p:pic>
      <p:sp>
        <p:nvSpPr>
          <p:cNvPr id="8" name="TextBox 7">
            <a:extLst>
              <a:ext uri="{FF2B5EF4-FFF2-40B4-BE49-F238E27FC236}">
                <a16:creationId xmlns:a16="http://schemas.microsoft.com/office/drawing/2014/main" id="{FE466966-D369-F1A2-6ECE-D52FDEEB9B16}"/>
              </a:ext>
            </a:extLst>
          </p:cNvPr>
          <p:cNvSpPr txBox="1"/>
          <p:nvPr userDrawn="1"/>
        </p:nvSpPr>
        <p:spPr>
          <a:xfrm>
            <a:off x="18815050" y="9998075"/>
            <a:ext cx="710237" cy="477054"/>
          </a:xfrm>
          <a:prstGeom prst="rect">
            <a:avLst/>
          </a:prstGeom>
          <a:noFill/>
        </p:spPr>
        <p:txBody>
          <a:bodyPr wrap="square" rtlCol="0">
            <a:spAutoFit/>
          </a:bodyPr>
          <a:lstStyle/>
          <a:p>
            <a:pPr algn="r"/>
            <a:fld id="{5978078B-3ABB-D245-AFC3-EF75EEE62240}" type="slidenum">
              <a:rPr lang="en-US" sz="2500" baseline="0" smtClean="0">
                <a:solidFill>
                  <a:schemeClr val="bg1"/>
                </a:solidFill>
              </a:rPr>
              <a:t>‹#›</a:t>
            </a:fld>
            <a:endParaRPr lang="en-US" sz="2500" baseline="0">
              <a:solidFill>
                <a:schemeClr val="bg1"/>
              </a:solidFill>
            </a:endParaRPr>
          </a:p>
        </p:txBody>
      </p:sp>
      <p:pic>
        <p:nvPicPr>
          <p:cNvPr id="9" name="Picture 8">
            <a:extLst>
              <a:ext uri="{FF2B5EF4-FFF2-40B4-BE49-F238E27FC236}">
                <a16:creationId xmlns:a16="http://schemas.microsoft.com/office/drawing/2014/main" id="{82382468-B4C4-81AC-CA54-F531124D1570}"/>
              </a:ext>
            </a:extLst>
          </p:cNvPr>
          <p:cNvPicPr>
            <a:picLocks noChangeAspect="1"/>
          </p:cNvPicPr>
          <p:nvPr userDrawn="1"/>
        </p:nvPicPr>
        <p:blipFill>
          <a:blip r:embed="rId10"/>
          <a:stretch>
            <a:fillRect/>
          </a:stretch>
        </p:blipFill>
        <p:spPr>
          <a:xfrm>
            <a:off x="17417087" y="481023"/>
            <a:ext cx="2108200" cy="1190406"/>
          </a:xfrm>
          <a:prstGeom prst="rect">
            <a:avLst/>
          </a:prstGeom>
        </p:spPr>
      </p:pic>
      <p:sp>
        <p:nvSpPr>
          <p:cNvPr id="2" name="TextBox 1">
            <a:extLst>
              <a:ext uri="{FF2B5EF4-FFF2-40B4-BE49-F238E27FC236}">
                <a16:creationId xmlns:a16="http://schemas.microsoft.com/office/drawing/2014/main" id="{04BB25B8-85E8-4603-BA57-16FA7DA3BE6D}"/>
              </a:ext>
            </a:extLst>
          </p:cNvPr>
          <p:cNvSpPr txBox="1"/>
          <p:nvPr userDrawn="1"/>
        </p:nvSpPr>
        <p:spPr>
          <a:xfrm>
            <a:off x="16252791" y="10551328"/>
            <a:ext cx="3272496" cy="276999"/>
          </a:xfrm>
          <a:prstGeom prst="rect">
            <a:avLst/>
          </a:prstGeom>
          <a:noFill/>
        </p:spPr>
        <p:txBody>
          <a:bodyPr wrap="square" rtlCol="0">
            <a:spAutoFit/>
          </a:bodyPr>
          <a:lstStyle/>
          <a:p>
            <a:pPr marL="0" algn="r" defTabSz="914400" rtl="0" eaLnBrk="1" latinLnBrk="0" hangingPunct="1"/>
            <a:r>
              <a:rPr lang="en-US" sz="1200" b="0" kern="1200" baseline="0" dirty="0">
                <a:ln>
                  <a:noFill/>
                </a:ln>
                <a:solidFill>
                  <a:schemeClr val="bg1"/>
                </a:solidFill>
                <a:effectLst/>
                <a:latin typeface="Arial" panose="020B0604020202020204" pitchFamily="34" charset="0"/>
                <a:ea typeface="+mn-ea"/>
                <a:cs typeface="Arial" panose="020B0604020202020204" pitchFamily="34" charset="0"/>
              </a:rPr>
              <a:t>BBK Investors’ Conference Call – Q3 2024</a:t>
            </a:r>
          </a:p>
        </p:txBody>
      </p:sp>
    </p:spTree>
  </p:cSld>
  <p:clrMap bg1="lt1" tx1="dk1" bg2="lt2" tx2="dk2" accent1="accent1" accent2="accent2" accent3="accent3" accent4="accent4" accent5="accent5" accent6="accent6" hlink="hlink" folHlink="folHlink"/>
  <p:sldLayoutIdLst>
    <p:sldLayoutId id="2147483666" r:id="rId1"/>
    <p:sldLayoutId id="2147483661" r:id="rId2"/>
    <p:sldLayoutId id="2147483662" r:id="rId3"/>
    <p:sldLayoutId id="2147483663" r:id="rId4"/>
    <p:sldLayoutId id="2147483664" r:id="rId5"/>
    <p:sldLayoutId id="2147483667" r:id="rId6"/>
    <p:sldLayoutId id="2147483665"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em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12.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chart" Target="../charts/chart1.xml"/><Relationship Id="rId9" Type="http://schemas.openxmlformats.org/officeDocument/2006/relationships/image" Target="../media/image2.emf"/></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12.jp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chart" Target="../charts/chart2.xml"/><Relationship Id="rId9"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hart" Target="../charts/chart3.xml"/><Relationship Id="rId7" Type="http://schemas.openxmlformats.org/officeDocument/2006/relationships/image" Target="../media/image15.svg"/><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emf"/><Relationship Id="rId4" Type="http://schemas.openxmlformats.org/officeDocument/2006/relationships/image" Target="../media/image13.emf"/><Relationship Id="rId9"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image" Target="../media/image13.emf"/><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21B3B"/>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20104099" cy="11308556"/>
          </a:xfrm>
          <a:prstGeom prst="rect">
            <a:avLst/>
          </a:prstGeom>
        </p:spPr>
      </p:pic>
      <p:sp>
        <p:nvSpPr>
          <p:cNvPr id="4" name="object 4"/>
          <p:cNvSpPr txBox="1">
            <a:spLocks noGrp="1"/>
          </p:cNvSpPr>
          <p:nvPr>
            <p:ph type="title"/>
          </p:nvPr>
        </p:nvSpPr>
        <p:spPr>
          <a:xfrm>
            <a:off x="8619016" y="6014262"/>
            <a:ext cx="10617251" cy="4215257"/>
          </a:xfrm>
          <a:prstGeom prst="rect">
            <a:avLst/>
          </a:prstGeom>
        </p:spPr>
        <p:txBody>
          <a:bodyPr vert="horz" wrap="square" lIns="0" tIns="392430" rIns="0" bIns="0" rtlCol="0">
            <a:spAutoFit/>
          </a:bodyPr>
          <a:lstStyle/>
          <a:p>
            <a:pPr marL="12700" marR="5080">
              <a:lnSpc>
                <a:spcPct val="73200"/>
              </a:lnSpc>
              <a:spcBef>
                <a:spcPts val="3090"/>
              </a:spcBef>
            </a:pPr>
            <a:r>
              <a:rPr sz="10000" spc="-10" dirty="0">
                <a:latin typeface="Arial" panose="020B0604020202020204" pitchFamily="34" charset="0"/>
                <a:cs typeface="Arial" panose="020B0604020202020204" pitchFamily="34" charset="0"/>
              </a:rPr>
              <a:t>Investors’ </a:t>
            </a:r>
            <a:r>
              <a:rPr sz="10000" dirty="0">
                <a:latin typeface="Arial" panose="020B0604020202020204" pitchFamily="34" charset="0"/>
                <a:cs typeface="Arial" panose="020B0604020202020204" pitchFamily="34" charset="0"/>
              </a:rPr>
              <a:t>Conference</a:t>
            </a:r>
            <a:r>
              <a:rPr sz="10000" spc="-175" dirty="0">
                <a:latin typeface="Arial" panose="020B0604020202020204" pitchFamily="34" charset="0"/>
                <a:cs typeface="Arial" panose="020B0604020202020204" pitchFamily="34" charset="0"/>
              </a:rPr>
              <a:t> </a:t>
            </a:r>
            <a:r>
              <a:rPr sz="10000" spc="-20" dirty="0">
                <a:latin typeface="Arial" panose="020B0604020202020204" pitchFamily="34" charset="0"/>
                <a:cs typeface="Arial" panose="020B0604020202020204" pitchFamily="34" charset="0"/>
              </a:rPr>
              <a:t>Call</a:t>
            </a:r>
            <a:endParaRPr sz="10000" dirty="0">
              <a:latin typeface="Arial" panose="020B0604020202020204" pitchFamily="34" charset="0"/>
              <a:cs typeface="Arial" panose="020B0604020202020204" pitchFamily="34" charset="0"/>
            </a:endParaRPr>
          </a:p>
          <a:p>
            <a:pPr marL="17780">
              <a:lnSpc>
                <a:spcPct val="100000"/>
              </a:lnSpc>
              <a:spcBef>
                <a:spcPts val="229"/>
              </a:spcBef>
            </a:pPr>
            <a:r>
              <a:rPr sz="9075" baseline="-3213" dirty="0">
                <a:solidFill>
                  <a:srgbClr val="FDC503"/>
                </a:solidFill>
                <a:latin typeface="Arial" panose="020B0604020202020204" pitchFamily="34" charset="0"/>
                <a:cs typeface="Arial" panose="020B0604020202020204" pitchFamily="34" charset="0"/>
              </a:rPr>
              <a:t>Q</a:t>
            </a:r>
            <a:r>
              <a:rPr lang="en-US" sz="9075" baseline="-3213" dirty="0">
                <a:solidFill>
                  <a:srgbClr val="FDC503"/>
                </a:solidFill>
                <a:latin typeface="Arial" panose="020B0604020202020204" pitchFamily="34" charset="0"/>
                <a:cs typeface="Arial" panose="020B0604020202020204" pitchFamily="34" charset="0"/>
              </a:rPr>
              <a:t>3</a:t>
            </a:r>
            <a:r>
              <a:rPr sz="9075" baseline="-3213" dirty="0">
                <a:solidFill>
                  <a:srgbClr val="FDC503"/>
                </a:solidFill>
                <a:latin typeface="Arial" panose="020B0604020202020204" pitchFamily="34" charset="0"/>
                <a:cs typeface="Arial" panose="020B0604020202020204" pitchFamily="34" charset="0"/>
              </a:rPr>
              <a:t> 202</a:t>
            </a:r>
            <a:r>
              <a:rPr lang="en-US" sz="9075" baseline="-3213" dirty="0">
                <a:solidFill>
                  <a:srgbClr val="FDC503"/>
                </a:solidFill>
                <a:latin typeface="Arial" panose="020B0604020202020204" pitchFamily="34" charset="0"/>
                <a:cs typeface="Arial" panose="020B0604020202020204" pitchFamily="34" charset="0"/>
              </a:rPr>
              <a:t>4</a:t>
            </a:r>
            <a:br>
              <a:rPr lang="en-US" sz="9075" spc="337" baseline="-3213" dirty="0">
                <a:solidFill>
                  <a:srgbClr val="FDC503"/>
                </a:solidFill>
                <a:latin typeface="Arial" panose="020B0604020202020204" pitchFamily="34" charset="0"/>
                <a:cs typeface="Arial" panose="020B0604020202020204" pitchFamily="34" charset="0"/>
              </a:rPr>
            </a:br>
            <a:r>
              <a:rPr lang="en-US" sz="4000" b="0" dirty="0">
                <a:latin typeface="Arial" panose="020B0604020202020204" pitchFamily="34" charset="0"/>
                <a:cs typeface="Arial" panose="020B0604020202020204" pitchFamily="34" charset="0"/>
              </a:rPr>
              <a:t>November 11, </a:t>
            </a:r>
            <a:r>
              <a:rPr sz="4000" b="0" spc="-20" dirty="0">
                <a:latin typeface="Arial" panose="020B0604020202020204" pitchFamily="34" charset="0"/>
                <a:cs typeface="Arial" panose="020B0604020202020204" pitchFamily="34" charset="0"/>
              </a:rPr>
              <a:t>202</a:t>
            </a:r>
            <a:r>
              <a:rPr lang="en-US" sz="4000" b="0" spc="-20" dirty="0">
                <a:latin typeface="Arial" panose="020B0604020202020204" pitchFamily="34" charset="0"/>
                <a:cs typeface="Arial" panose="020B0604020202020204" pitchFamily="34" charset="0"/>
              </a:rPr>
              <a:t>4</a:t>
            </a:r>
            <a:endParaRPr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CBC72D0-7EA6-077B-3660-112BA0030A65}"/>
              </a:ext>
            </a:extLst>
          </p:cNvPr>
          <p:cNvPicPr>
            <a:picLocks noChangeAspect="1"/>
          </p:cNvPicPr>
          <p:nvPr/>
        </p:nvPicPr>
        <p:blipFill>
          <a:blip r:embed="rId3"/>
          <a:stretch>
            <a:fillRect/>
          </a:stretch>
        </p:blipFill>
        <p:spPr>
          <a:xfrm>
            <a:off x="17417087" y="481023"/>
            <a:ext cx="2108200" cy="11904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16347" y="5022531"/>
            <a:ext cx="3864903" cy="1321516"/>
          </a:xfrm>
          <a:prstGeom prst="rect">
            <a:avLst/>
          </a:prstGeom>
        </p:spPr>
        <p:txBody>
          <a:bodyPr vert="horz" wrap="square" lIns="0" tIns="13335" rIns="0" bIns="0" rtlCol="0">
            <a:spAutoFit/>
          </a:bodyPr>
          <a:lstStyle/>
          <a:p>
            <a:pPr marL="12700">
              <a:lnSpc>
                <a:spcPct val="100000"/>
              </a:lnSpc>
              <a:spcBef>
                <a:spcPts val="105"/>
              </a:spcBef>
            </a:pPr>
            <a:r>
              <a:rPr sz="8500" b="1">
                <a:solidFill>
                  <a:srgbClr val="FFFFFF"/>
                </a:solidFill>
                <a:latin typeface="Arial" panose="020B0604020202020204" pitchFamily="34" charset="0"/>
                <a:cs typeface="Arial" panose="020B0604020202020204" pitchFamily="34" charset="0"/>
              </a:rPr>
              <a:t>Q &amp; </a:t>
            </a:r>
            <a:r>
              <a:rPr sz="8500" b="1" spc="-50">
                <a:solidFill>
                  <a:srgbClr val="FFFFFF"/>
                </a:solidFill>
                <a:latin typeface="Arial" panose="020B0604020202020204" pitchFamily="34" charset="0"/>
                <a:cs typeface="Arial" panose="020B0604020202020204" pitchFamily="34" charset="0"/>
              </a:rPr>
              <a:t>A</a:t>
            </a:r>
            <a:endParaRPr sz="85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FC20707-F237-A11E-194D-946065A97FD5}"/>
              </a:ext>
            </a:extLst>
          </p:cNvPr>
          <p:cNvPicPr>
            <a:picLocks noChangeAspect="1"/>
          </p:cNvPicPr>
          <p:nvPr/>
        </p:nvPicPr>
        <p:blipFill>
          <a:blip r:embed="rId2"/>
          <a:stretch>
            <a:fillRect/>
          </a:stretch>
        </p:blipFill>
        <p:spPr>
          <a:xfrm>
            <a:off x="610890" y="10429300"/>
            <a:ext cx="18882319" cy="4571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62962" y="4993917"/>
            <a:ext cx="10178174" cy="1321516"/>
          </a:xfrm>
          <a:prstGeom prst="rect">
            <a:avLst/>
          </a:prstGeom>
        </p:spPr>
        <p:txBody>
          <a:bodyPr vert="horz" wrap="square" lIns="0" tIns="13335" rIns="0" bIns="0" rtlCol="0">
            <a:spAutoFit/>
          </a:bodyPr>
          <a:lstStyle/>
          <a:p>
            <a:pPr marL="12700" algn="ctr">
              <a:lnSpc>
                <a:spcPct val="100000"/>
              </a:lnSpc>
              <a:spcBef>
                <a:spcPts val="105"/>
              </a:spcBef>
            </a:pPr>
            <a:r>
              <a:rPr lang="en-US" sz="8500" b="1">
                <a:solidFill>
                  <a:srgbClr val="FFFFFF"/>
                </a:solidFill>
                <a:latin typeface="Arial" panose="020B0604020202020204" pitchFamily="34" charset="0"/>
                <a:cs typeface="Arial" panose="020B0604020202020204" pitchFamily="34" charset="0"/>
              </a:rPr>
              <a:t>Thank you!</a:t>
            </a:r>
            <a:endParaRPr sz="85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FC20707-F237-A11E-194D-946065A97FD5}"/>
              </a:ext>
            </a:extLst>
          </p:cNvPr>
          <p:cNvPicPr>
            <a:picLocks noChangeAspect="1"/>
          </p:cNvPicPr>
          <p:nvPr/>
        </p:nvPicPr>
        <p:blipFill>
          <a:blip r:embed="rId2"/>
          <a:stretch>
            <a:fillRect/>
          </a:stretch>
        </p:blipFill>
        <p:spPr>
          <a:xfrm>
            <a:off x="610890" y="10429300"/>
            <a:ext cx="18882319" cy="45719"/>
          </a:xfrm>
          <a:prstGeom prst="rect">
            <a:avLst/>
          </a:prstGeom>
        </p:spPr>
      </p:pic>
    </p:spTree>
    <p:extLst>
      <p:ext uri="{BB962C8B-B14F-4D97-AF65-F5344CB8AC3E}">
        <p14:creationId xmlns:p14="http://schemas.microsoft.com/office/powerpoint/2010/main" val="1003080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E48F-7D4F-213D-58D6-ACA272379F0D}"/>
              </a:ext>
            </a:extLst>
          </p:cNvPr>
          <p:cNvSpPr>
            <a:spLocks noGrp="1"/>
          </p:cNvSpPr>
          <p:nvPr>
            <p:ph type="title"/>
          </p:nvPr>
        </p:nvSpPr>
        <p:spPr>
          <a:xfrm>
            <a:off x="3841424" y="494679"/>
            <a:ext cx="13220606" cy="2279453"/>
          </a:xfrm>
        </p:spPr>
        <p:txBody>
          <a:bodyPr/>
          <a:lstStyle/>
          <a:p>
            <a:r>
              <a:rPr lang="en-US" dirty="0"/>
              <a:t>Economic Overview and Forecast</a:t>
            </a:r>
          </a:p>
        </p:txBody>
      </p:sp>
      <p:sp>
        <p:nvSpPr>
          <p:cNvPr id="3" name="Text Placeholder 2">
            <a:extLst>
              <a:ext uri="{FF2B5EF4-FFF2-40B4-BE49-F238E27FC236}">
                <a16:creationId xmlns:a16="http://schemas.microsoft.com/office/drawing/2014/main" id="{9AAACC57-5656-ADFD-80AE-8C28EBE6B2AA}"/>
              </a:ext>
            </a:extLst>
          </p:cNvPr>
          <p:cNvSpPr>
            <a:spLocks noGrp="1"/>
          </p:cNvSpPr>
          <p:nvPr>
            <p:ph type="body" idx="1"/>
          </p:nvPr>
        </p:nvSpPr>
        <p:spPr>
          <a:xfrm>
            <a:off x="976985" y="1795114"/>
            <a:ext cx="9766300" cy="4489450"/>
          </a:xfrm>
        </p:spPr>
        <p:txBody>
          <a:bodyPr/>
          <a:lstStyle/>
          <a:p>
            <a:endParaRPr lang="en-US" dirty="0"/>
          </a:p>
          <a:p>
            <a:endParaRPr lang="en-US" dirty="0"/>
          </a:p>
          <a:p>
            <a:endParaRPr lang="en-US" dirty="0"/>
          </a:p>
        </p:txBody>
      </p:sp>
      <p:sp>
        <p:nvSpPr>
          <p:cNvPr id="6" name="TextBox 5">
            <a:extLst>
              <a:ext uri="{FF2B5EF4-FFF2-40B4-BE49-F238E27FC236}">
                <a16:creationId xmlns:a16="http://schemas.microsoft.com/office/drawing/2014/main" id="{2A529FB3-1948-E273-8D17-7BFCCDB7609F}"/>
              </a:ext>
            </a:extLst>
          </p:cNvPr>
          <p:cNvSpPr txBox="1"/>
          <p:nvPr/>
        </p:nvSpPr>
        <p:spPr>
          <a:xfrm>
            <a:off x="1388110" y="1862846"/>
            <a:ext cx="17327880" cy="8679299"/>
          </a:xfrm>
          <a:prstGeom prst="rect">
            <a:avLst/>
          </a:prstGeom>
          <a:noFill/>
        </p:spPr>
        <p:txBody>
          <a:bodyPr wrap="square">
            <a:spAutoFit/>
          </a:bodyPr>
          <a:lstStyle/>
          <a:p>
            <a:pPr marL="171450" indent="-171450" algn="just">
              <a:spcAft>
                <a:spcPts val="1200"/>
              </a:spcAft>
              <a:buFont typeface="Arial" panose="020B0604020202020204" pitchFamily="34" charset="0"/>
              <a:buChar char="•"/>
            </a:pPr>
            <a:r>
              <a:rPr lang="en-US" sz="2200" b="0" i="0" u="none" strike="noStrike" baseline="0" dirty="0">
                <a:solidFill>
                  <a:srgbClr val="FFFFFF"/>
                </a:solidFill>
                <a:latin typeface="Arial Nova" panose="020B0504020202020204" pitchFamily="34" charset="0"/>
              </a:rPr>
              <a:t>Global GDP is forecasted (by the IMF 2024) to remain stable at 3.2% for 2024 and 3.2% for 2025. With upgrades in growth in the United States offset by downgrades in other advances economies (notably in the Euro Area).</a:t>
            </a:r>
          </a:p>
          <a:p>
            <a:pPr algn="just">
              <a:spcAft>
                <a:spcPts val="1200"/>
              </a:spcAft>
            </a:pPr>
            <a:endParaRPr lang="en-US" b="0" i="0" u="none" strike="noStrike" baseline="0" dirty="0">
              <a:solidFill>
                <a:srgbClr val="FFFFFF"/>
              </a:solidFill>
              <a:latin typeface="Arial Nova" panose="020B0504020202020204" pitchFamily="34" charset="0"/>
            </a:endParaRPr>
          </a:p>
          <a:p>
            <a:pPr marL="171450" indent="-171450" algn="just">
              <a:spcAft>
                <a:spcPts val="1200"/>
              </a:spcAft>
              <a:buFont typeface="Arial" panose="020B0604020202020204" pitchFamily="34" charset="0"/>
              <a:buChar char="•"/>
            </a:pPr>
            <a:r>
              <a:rPr lang="en-US" sz="2200" dirty="0">
                <a:solidFill>
                  <a:srgbClr val="FFFFFF"/>
                </a:solidFill>
                <a:latin typeface="Arial Nova" panose="020B0504020202020204" pitchFamily="34" charset="0"/>
              </a:rPr>
              <a:t>Global disinflation continues as headline inflation is expected to fall from 6.7% in 2023, to 5.8% in 2024 and 4.3% in 2025.</a:t>
            </a:r>
          </a:p>
          <a:p>
            <a:pPr marL="171450" indent="-171450" algn="just">
              <a:spcAft>
                <a:spcPts val="1200"/>
              </a:spcAft>
              <a:buFont typeface="Arial" panose="020B0604020202020204" pitchFamily="34" charset="0"/>
              <a:buChar char="•"/>
            </a:pPr>
            <a:endParaRPr lang="en-US" dirty="0">
              <a:solidFill>
                <a:srgbClr val="FFFFFF"/>
              </a:solidFill>
              <a:latin typeface="Arial Nova" panose="020B0504020202020204" pitchFamily="34" charset="0"/>
            </a:endParaRPr>
          </a:p>
          <a:p>
            <a:pPr marL="171450" indent="-171450" algn="just">
              <a:spcAft>
                <a:spcPts val="1200"/>
              </a:spcAft>
              <a:buFont typeface="Arial" panose="020B0604020202020204" pitchFamily="34" charset="0"/>
              <a:buChar char="•"/>
            </a:pPr>
            <a:r>
              <a:rPr lang="en-US" sz="2200" dirty="0">
                <a:solidFill>
                  <a:srgbClr val="FFFFFF"/>
                </a:solidFill>
                <a:latin typeface="Arial Nova" panose="020B0504020202020204" pitchFamily="34" charset="0"/>
              </a:rPr>
              <a:t>The fall in inflation towards has enabled global Central Banks to commence their easing cycle. The FED delivered a 50bps cut in September, while the ECB cut its deposit rate by 75bps since June 2024.</a:t>
            </a:r>
          </a:p>
          <a:p>
            <a:pPr marL="171450" indent="-171450" algn="just">
              <a:spcAft>
                <a:spcPts val="1200"/>
              </a:spcAft>
              <a:buFont typeface="Arial" panose="020B0604020202020204" pitchFamily="34" charset="0"/>
              <a:buChar char="•"/>
            </a:pPr>
            <a:endParaRPr lang="en-US" dirty="0">
              <a:solidFill>
                <a:srgbClr val="FFFFFF"/>
              </a:solidFill>
              <a:latin typeface="Arial Nova" panose="020B0504020202020204" pitchFamily="34" charset="0"/>
            </a:endParaRPr>
          </a:p>
          <a:p>
            <a:pPr marL="171450" indent="-171450" algn="just">
              <a:spcAft>
                <a:spcPts val="1200"/>
              </a:spcAft>
              <a:buFont typeface="Arial" panose="020B0604020202020204" pitchFamily="34" charset="0"/>
              <a:buChar char="•"/>
            </a:pPr>
            <a:r>
              <a:rPr lang="en-US" sz="2200" dirty="0">
                <a:solidFill>
                  <a:srgbClr val="FFFFFF"/>
                </a:solidFill>
                <a:latin typeface="Arial Nova" panose="020B0504020202020204" pitchFamily="34" charset="0"/>
              </a:rPr>
              <a:t>The expectations of further cuts by the FED remains data driven and has been revised recently with the outcome of the US presidency. </a:t>
            </a:r>
          </a:p>
          <a:p>
            <a:pPr marL="171450" indent="-171450" algn="just">
              <a:spcAft>
                <a:spcPts val="1200"/>
              </a:spcAft>
              <a:buFont typeface="Arial" panose="020B0604020202020204" pitchFamily="34" charset="0"/>
              <a:buChar char="•"/>
            </a:pPr>
            <a:endParaRPr lang="en-US" dirty="0">
              <a:solidFill>
                <a:srgbClr val="FFFFFF"/>
              </a:solidFill>
              <a:latin typeface="Arial Nova" panose="020B0504020202020204" pitchFamily="34" charset="0"/>
            </a:endParaRPr>
          </a:p>
          <a:p>
            <a:pPr marL="171450" indent="-171450" algn="just">
              <a:spcAft>
                <a:spcPts val="1200"/>
              </a:spcAft>
              <a:buFont typeface="Arial" panose="020B0604020202020204" pitchFamily="34" charset="0"/>
              <a:buChar char="•"/>
            </a:pPr>
            <a:r>
              <a:rPr lang="en-US" sz="2200" dirty="0">
                <a:solidFill>
                  <a:srgbClr val="FFFFFF"/>
                </a:solidFill>
                <a:latin typeface="Arial Nova" panose="020B0504020202020204" pitchFamily="34" charset="0"/>
              </a:rPr>
              <a:t>Closer to home, the GCC economies remain resilient with the Kingdom of Saudi Arabia projected (by the IMF 2024) to grow by 1.5% in 2024, and 4.6% in 2025. The UAE is expected to grow by 2.8% in 2024 and 2.2% in 2025. While Kuwait is expected to grow by 3.3% in 2025 after a contraction of 2.7% of Real GDP in 2024.</a:t>
            </a:r>
          </a:p>
          <a:p>
            <a:pPr marL="171450" indent="-171450" algn="just">
              <a:spcAft>
                <a:spcPts val="1200"/>
              </a:spcAft>
              <a:buFont typeface="Arial" panose="020B0604020202020204" pitchFamily="34" charset="0"/>
              <a:buChar char="•"/>
            </a:pPr>
            <a:endParaRPr lang="en-US" dirty="0">
              <a:solidFill>
                <a:srgbClr val="FFFFFF"/>
              </a:solidFill>
              <a:latin typeface="Arial Nova" panose="020B0504020202020204" pitchFamily="34" charset="0"/>
            </a:endParaRPr>
          </a:p>
          <a:p>
            <a:pPr marL="171450" indent="-171450" algn="just">
              <a:spcAft>
                <a:spcPts val="1200"/>
              </a:spcAft>
              <a:buFont typeface="Arial" panose="020B0604020202020204" pitchFamily="34" charset="0"/>
              <a:buChar char="•"/>
            </a:pPr>
            <a:r>
              <a:rPr lang="en-US" sz="2200" dirty="0">
                <a:solidFill>
                  <a:srgbClr val="FFFFFF"/>
                </a:solidFill>
                <a:latin typeface="Arial Nova" panose="020B0504020202020204" pitchFamily="34" charset="0"/>
              </a:rPr>
              <a:t>The Ministry of Finance and National Economy projects Kingdom of Bahrain’s to grow by 3.0% in 2024 driven primarily by the Non-oil sector which is expected to grow by 3.8%. As for 2025, real GDP growth is projected to accelerate by 3.8%, with the Non-oil sector experiencing a growth of 4.5%</a:t>
            </a:r>
          </a:p>
          <a:p>
            <a:pPr algn="just">
              <a:spcAft>
                <a:spcPts val="1200"/>
              </a:spcAft>
            </a:pPr>
            <a:endParaRPr lang="en-US" b="0" i="0" u="none" strike="noStrike" baseline="0" dirty="0">
              <a:solidFill>
                <a:srgbClr val="FFFFFF"/>
              </a:solidFill>
              <a:latin typeface="Arial Nova" panose="020B0504020202020204" pitchFamily="34" charset="0"/>
            </a:endParaRPr>
          </a:p>
          <a:p>
            <a:pPr marL="171450" indent="-171450" algn="just">
              <a:spcAft>
                <a:spcPts val="1200"/>
              </a:spcAft>
              <a:buFont typeface="Arial" panose="020B0604020202020204" pitchFamily="34" charset="0"/>
              <a:buChar char="•"/>
            </a:pPr>
            <a:r>
              <a:rPr lang="en-US" sz="2200" dirty="0">
                <a:solidFill>
                  <a:srgbClr val="FFFFFF"/>
                </a:solidFill>
                <a:latin typeface="Arial Nova" panose="020B0504020202020204" pitchFamily="34" charset="0"/>
              </a:rPr>
              <a:t>The non-oil sector plays a significant role in driving economic growth, leading to a record high contribution to GDP of 85.2% in real terms in Q2 2024. The Financial Corporations sector maintained its position as the largest contributor to GDP in Q2 2024, accounting for 17.1% of GDP</a:t>
            </a:r>
          </a:p>
        </p:txBody>
      </p:sp>
    </p:spTree>
    <p:extLst>
      <p:ext uri="{BB962C8B-B14F-4D97-AF65-F5344CB8AC3E}">
        <p14:creationId xmlns:p14="http://schemas.microsoft.com/office/powerpoint/2010/main" val="2772145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object 2">
            <a:extLst>
              <a:ext uri="{FF2B5EF4-FFF2-40B4-BE49-F238E27FC236}">
                <a16:creationId xmlns:a16="http://schemas.microsoft.com/office/drawing/2014/main" id="{FB6EDA40-07C5-6F96-E31F-BBDD5BCA391C}"/>
              </a:ext>
            </a:extLst>
          </p:cNvPr>
          <p:cNvGrpSpPr/>
          <p:nvPr/>
        </p:nvGrpSpPr>
        <p:grpSpPr>
          <a:xfrm>
            <a:off x="0" y="0"/>
            <a:ext cx="10172065" cy="11308715"/>
            <a:chOff x="0" y="0"/>
            <a:chExt cx="10172065" cy="11308715"/>
          </a:xfrm>
        </p:grpSpPr>
        <p:pic>
          <p:nvPicPr>
            <p:cNvPr id="19" name="object 3">
              <a:extLst>
                <a:ext uri="{FF2B5EF4-FFF2-40B4-BE49-F238E27FC236}">
                  <a16:creationId xmlns:a16="http://schemas.microsoft.com/office/drawing/2014/main" id="{EE85AABC-B603-EEE7-BBEF-5D84A4608899}"/>
                </a:ext>
              </a:extLst>
            </p:cNvPr>
            <p:cNvPicPr/>
            <p:nvPr/>
          </p:nvPicPr>
          <p:blipFill>
            <a:blip r:embed="rId3" cstate="print"/>
            <a:stretch>
              <a:fillRect/>
            </a:stretch>
          </p:blipFill>
          <p:spPr>
            <a:xfrm>
              <a:off x="1072774" y="1253714"/>
              <a:ext cx="8835982" cy="8835982"/>
            </a:xfrm>
            <a:prstGeom prst="rect">
              <a:avLst/>
            </a:prstGeom>
          </p:spPr>
        </p:pic>
        <p:pic>
          <p:nvPicPr>
            <p:cNvPr id="20" name="object 4">
              <a:extLst>
                <a:ext uri="{FF2B5EF4-FFF2-40B4-BE49-F238E27FC236}">
                  <a16:creationId xmlns:a16="http://schemas.microsoft.com/office/drawing/2014/main" id="{A74C173C-C6E0-0457-CC2D-43DE8EB09A49}"/>
                </a:ext>
              </a:extLst>
            </p:cNvPr>
            <p:cNvPicPr/>
            <p:nvPr/>
          </p:nvPicPr>
          <p:blipFill>
            <a:blip r:embed="rId4" cstate="print"/>
            <a:stretch>
              <a:fillRect/>
            </a:stretch>
          </p:blipFill>
          <p:spPr>
            <a:xfrm>
              <a:off x="0" y="0"/>
              <a:ext cx="10171969" cy="11308556"/>
            </a:xfrm>
            <a:prstGeom prst="rect">
              <a:avLst/>
            </a:prstGeom>
          </p:spPr>
        </p:pic>
      </p:grpSp>
      <p:sp>
        <p:nvSpPr>
          <p:cNvPr id="5" name="object 5"/>
          <p:cNvSpPr txBox="1">
            <a:spLocks noGrp="1"/>
          </p:cNvSpPr>
          <p:nvPr>
            <p:ph type="title"/>
          </p:nvPr>
        </p:nvSpPr>
        <p:spPr>
          <a:xfrm>
            <a:off x="4448038" y="1204539"/>
            <a:ext cx="13220606" cy="1878534"/>
          </a:xfrm>
          <a:prstGeom prst="rect">
            <a:avLst/>
          </a:prstGeom>
        </p:spPr>
        <p:txBody>
          <a:bodyPr vert="horz" wrap="square" lIns="0" tIns="1105986" rIns="0" bIns="0" rtlCol="0">
            <a:spAutoFit/>
          </a:bodyPr>
          <a:lstStyle/>
          <a:p>
            <a:pPr marL="4712335">
              <a:lnSpc>
                <a:spcPct val="100000"/>
              </a:lnSpc>
              <a:spcBef>
                <a:spcPts val="95"/>
              </a:spcBef>
            </a:pPr>
            <a:r>
              <a:rPr sz="5000" dirty="0">
                <a:latin typeface="Arial" panose="020B0604020202020204" pitchFamily="34" charset="0"/>
                <a:cs typeface="Arial" panose="020B0604020202020204" pitchFamily="34" charset="0"/>
              </a:rPr>
              <a:t>Corporate</a:t>
            </a:r>
            <a:r>
              <a:rPr sz="5000" spc="-250" dirty="0">
                <a:latin typeface="Arial" panose="020B0604020202020204" pitchFamily="34" charset="0"/>
                <a:cs typeface="Arial" panose="020B0604020202020204" pitchFamily="34" charset="0"/>
              </a:rPr>
              <a:t> </a:t>
            </a:r>
            <a:r>
              <a:rPr sz="5000" spc="-10" dirty="0">
                <a:latin typeface="Arial" panose="020B0604020202020204" pitchFamily="34" charset="0"/>
                <a:cs typeface="Arial" panose="020B0604020202020204" pitchFamily="34" charset="0"/>
              </a:rPr>
              <a:t>Highlights</a:t>
            </a:r>
          </a:p>
        </p:txBody>
      </p:sp>
      <p:sp>
        <p:nvSpPr>
          <p:cNvPr id="6" name="object 6"/>
          <p:cNvSpPr/>
          <p:nvPr/>
        </p:nvSpPr>
        <p:spPr>
          <a:xfrm>
            <a:off x="9160911" y="3288423"/>
            <a:ext cx="4603750" cy="0"/>
          </a:xfrm>
          <a:custGeom>
            <a:avLst/>
            <a:gdLst/>
            <a:ahLst/>
            <a:cxnLst/>
            <a:rect l="l" t="t" r="r" b="b"/>
            <a:pathLst>
              <a:path w="4603750">
                <a:moveTo>
                  <a:pt x="0" y="0"/>
                </a:moveTo>
                <a:lnTo>
                  <a:pt x="4603514" y="0"/>
                </a:lnTo>
              </a:path>
            </a:pathLst>
          </a:custGeom>
          <a:ln w="31412">
            <a:solidFill>
              <a:srgbClr val="F19300"/>
            </a:solidFill>
          </a:ln>
        </p:spPr>
        <p:txBody>
          <a:bodyPr wrap="square" lIns="0" tIns="0" rIns="0" bIns="0" rtlCol="0"/>
          <a:lstStyle/>
          <a:p>
            <a:endParaRPr/>
          </a:p>
        </p:txBody>
      </p:sp>
      <p:sp>
        <p:nvSpPr>
          <p:cNvPr id="2" name="TextBox 1">
            <a:extLst>
              <a:ext uri="{FF2B5EF4-FFF2-40B4-BE49-F238E27FC236}">
                <a16:creationId xmlns:a16="http://schemas.microsoft.com/office/drawing/2014/main" id="{092F091F-CC16-C05F-147D-D9EE36F7FEF8}"/>
              </a:ext>
            </a:extLst>
          </p:cNvPr>
          <p:cNvSpPr txBox="1"/>
          <p:nvPr/>
        </p:nvSpPr>
        <p:spPr>
          <a:xfrm>
            <a:off x="10928333" y="1278847"/>
            <a:ext cx="2659421" cy="10753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3">
            <a:extLst>
              <a:ext uri="{FF2B5EF4-FFF2-40B4-BE49-F238E27FC236}">
                <a16:creationId xmlns:a16="http://schemas.microsoft.com/office/drawing/2014/main" id="{158C7FEA-95B3-919E-0B84-7673EB3CF4FE}"/>
              </a:ext>
            </a:extLst>
          </p:cNvPr>
          <p:cNvPicPr>
            <a:picLocks noChangeAspect="1"/>
          </p:cNvPicPr>
          <p:nvPr/>
        </p:nvPicPr>
        <p:blipFill>
          <a:blip r:embed="rId5"/>
          <a:stretch>
            <a:fillRect/>
          </a:stretch>
        </p:blipFill>
        <p:spPr>
          <a:xfrm>
            <a:off x="610890" y="10429300"/>
            <a:ext cx="18882319" cy="45719"/>
          </a:xfrm>
          <a:prstGeom prst="rect">
            <a:avLst/>
          </a:prstGeom>
        </p:spPr>
      </p:pic>
      <p:sp>
        <p:nvSpPr>
          <p:cNvPr id="7" name="Text Placeholder 6">
            <a:extLst>
              <a:ext uri="{FF2B5EF4-FFF2-40B4-BE49-F238E27FC236}">
                <a16:creationId xmlns:a16="http://schemas.microsoft.com/office/drawing/2014/main" id="{1F4E0B32-DF2D-6FDA-FB77-043E6DBCCACC}"/>
              </a:ext>
            </a:extLst>
          </p:cNvPr>
          <p:cNvSpPr>
            <a:spLocks noGrp="1"/>
          </p:cNvSpPr>
          <p:nvPr>
            <p:ph type="body" idx="1"/>
          </p:nvPr>
        </p:nvSpPr>
        <p:spPr>
          <a:xfrm>
            <a:off x="9148219" y="3993565"/>
            <a:ext cx="9766300" cy="4979953"/>
          </a:xfrm>
        </p:spPr>
        <p:txBody>
          <a:bodyPr/>
          <a:lstStyle/>
          <a:p>
            <a:pPr marL="342900" indent="-342900" algn="just">
              <a:buFont typeface="Arial" panose="020B0604020202020204" pitchFamily="34" charset="0"/>
              <a:buChar char="•"/>
            </a:pPr>
            <a:r>
              <a:rPr lang="en-US" sz="2400" dirty="0"/>
              <a:t>Mr. Yaser Alsharifi has been appointed as the Group Chief Executive (GCE) effective 18 August 2024.</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BBK concludes its current corporate strategy plan in 2024. A new three-year strategy has been developed for (2025-2027).</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The Bank announced that it has completed its internal assessment of the potential merger with National Bank of Bahrain (NBB) and is commencing discussion with NBB over the preliminary procedures for the potential merger.</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Initiated several strategic collaborations with key players in the real estate, airlines, and automotive sectors.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6">
            <a:extLst>
              <a:ext uri="{FF2B5EF4-FFF2-40B4-BE49-F238E27FC236}">
                <a16:creationId xmlns:a16="http://schemas.microsoft.com/office/drawing/2014/main" id="{AD9E0456-8A12-471E-5F1A-1AE5156F68EA}"/>
              </a:ext>
            </a:extLst>
          </p:cNvPr>
          <p:cNvSpPr/>
          <p:nvPr/>
        </p:nvSpPr>
        <p:spPr>
          <a:xfrm>
            <a:off x="9160911" y="3830289"/>
            <a:ext cx="4603750" cy="0"/>
          </a:xfrm>
          <a:custGeom>
            <a:avLst/>
            <a:gdLst/>
            <a:ahLst/>
            <a:cxnLst/>
            <a:rect l="l" t="t" r="r" b="b"/>
            <a:pathLst>
              <a:path w="4603750">
                <a:moveTo>
                  <a:pt x="0" y="0"/>
                </a:moveTo>
                <a:lnTo>
                  <a:pt x="4603514" y="0"/>
                </a:lnTo>
              </a:path>
            </a:pathLst>
          </a:custGeom>
          <a:ln w="31412">
            <a:solidFill>
              <a:srgbClr val="F19300"/>
            </a:solidFill>
          </a:ln>
        </p:spPr>
        <p:txBody>
          <a:bodyPr wrap="square" lIns="0" tIns="0" rIns="0" bIns="0" rtlCol="0"/>
          <a:lstStyle/>
          <a:p>
            <a:endParaRPr/>
          </a:p>
        </p:txBody>
      </p:sp>
      <p:sp>
        <p:nvSpPr>
          <p:cNvPr id="11" name="object 5">
            <a:extLst>
              <a:ext uri="{FF2B5EF4-FFF2-40B4-BE49-F238E27FC236}">
                <a16:creationId xmlns:a16="http://schemas.microsoft.com/office/drawing/2014/main" id="{ED1F76AC-C53F-541C-13F8-C90685218255}"/>
              </a:ext>
            </a:extLst>
          </p:cNvPr>
          <p:cNvSpPr txBox="1">
            <a:spLocks/>
          </p:cNvSpPr>
          <p:nvPr/>
        </p:nvSpPr>
        <p:spPr>
          <a:xfrm>
            <a:off x="4448037" y="1158045"/>
            <a:ext cx="14517295" cy="2668493"/>
          </a:xfrm>
          <a:prstGeom prst="rect">
            <a:avLst/>
          </a:prstGeom>
        </p:spPr>
        <p:txBody>
          <a:bodyPr vert="horz" wrap="square" lIns="0" tIns="1105986" rIns="0" bIns="0" rtlCol="0">
            <a:spAutoFit/>
          </a:bodyPr>
          <a:lstStyle>
            <a:lvl1pPr>
              <a:defRPr sz="4950" b="1" i="0">
                <a:solidFill>
                  <a:schemeClr val="bg1"/>
                </a:solidFill>
                <a:latin typeface="Helvetica Neue"/>
                <a:ea typeface="+mj-ea"/>
                <a:cs typeface="Helvetica Neue"/>
              </a:defRPr>
            </a:lvl1pPr>
          </a:lstStyle>
          <a:p>
            <a:pPr marL="4712335">
              <a:spcBef>
                <a:spcPts val="95"/>
              </a:spcBef>
            </a:pPr>
            <a:r>
              <a:rPr lang="en-US" sz="5000" dirty="0">
                <a:latin typeface="Arial" panose="020B0604020202020204" pitchFamily="34" charset="0"/>
                <a:cs typeface="Arial" panose="020B0604020202020204" pitchFamily="34" charset="0"/>
              </a:rPr>
              <a:t>Corporate</a:t>
            </a:r>
            <a:r>
              <a:rPr lang="en-US" sz="5000" spc="-250" dirty="0">
                <a:latin typeface="Arial" panose="020B0604020202020204" pitchFamily="34" charset="0"/>
                <a:cs typeface="Arial" panose="020B0604020202020204" pitchFamily="34" charset="0"/>
              </a:rPr>
              <a:t> Social</a:t>
            </a:r>
          </a:p>
          <a:p>
            <a:pPr marL="4712335">
              <a:spcBef>
                <a:spcPts val="95"/>
              </a:spcBef>
            </a:pPr>
            <a:r>
              <a:rPr lang="en-US" sz="5000" spc="-250" dirty="0">
                <a:latin typeface="Arial" panose="020B0604020202020204" pitchFamily="34" charset="0"/>
                <a:cs typeface="Arial" panose="020B0604020202020204" pitchFamily="34" charset="0"/>
              </a:rPr>
              <a:t>Responsibility Initiatives</a:t>
            </a:r>
            <a:endParaRPr lang="en-US" sz="5000" spc="-1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5B89FFF-DFFE-18E9-9D05-711422153741}"/>
              </a:ext>
            </a:extLst>
          </p:cNvPr>
          <p:cNvPicPr>
            <a:picLocks noChangeAspect="1"/>
          </p:cNvPicPr>
          <p:nvPr/>
        </p:nvPicPr>
        <p:blipFill>
          <a:blip r:embed="rId3"/>
          <a:stretch>
            <a:fillRect/>
          </a:stretch>
        </p:blipFill>
        <p:spPr>
          <a:xfrm>
            <a:off x="285611" y="2602952"/>
            <a:ext cx="9955419" cy="8706398"/>
          </a:xfrm>
          <a:prstGeom prst="rect">
            <a:avLst/>
          </a:prstGeom>
        </p:spPr>
      </p:pic>
      <p:pic>
        <p:nvPicPr>
          <p:cNvPr id="12" name="Picture 11">
            <a:extLst>
              <a:ext uri="{FF2B5EF4-FFF2-40B4-BE49-F238E27FC236}">
                <a16:creationId xmlns:a16="http://schemas.microsoft.com/office/drawing/2014/main" id="{5F506902-7F43-2133-A390-0FEA6976279B}"/>
              </a:ext>
            </a:extLst>
          </p:cNvPr>
          <p:cNvPicPr>
            <a:picLocks noChangeAspect="1"/>
          </p:cNvPicPr>
          <p:nvPr/>
        </p:nvPicPr>
        <p:blipFill>
          <a:blip r:embed="rId4"/>
          <a:stretch>
            <a:fillRect/>
          </a:stretch>
        </p:blipFill>
        <p:spPr>
          <a:xfrm>
            <a:off x="610890" y="10429300"/>
            <a:ext cx="18882319" cy="45719"/>
          </a:xfrm>
          <a:prstGeom prst="rect">
            <a:avLst/>
          </a:prstGeom>
        </p:spPr>
      </p:pic>
      <p:sp>
        <p:nvSpPr>
          <p:cNvPr id="9" name="Text Placeholder 2">
            <a:extLst>
              <a:ext uri="{FF2B5EF4-FFF2-40B4-BE49-F238E27FC236}">
                <a16:creationId xmlns:a16="http://schemas.microsoft.com/office/drawing/2014/main" id="{F3583D04-B886-F221-49C6-635982883074}"/>
              </a:ext>
            </a:extLst>
          </p:cNvPr>
          <p:cNvSpPr>
            <a:spLocks noGrp="1"/>
          </p:cNvSpPr>
          <p:nvPr>
            <p:ph type="body" idx="1"/>
          </p:nvPr>
        </p:nvSpPr>
        <p:spPr>
          <a:xfrm>
            <a:off x="9029768" y="4039284"/>
            <a:ext cx="10248832" cy="6340543"/>
          </a:xfrm>
        </p:spPr>
        <p:txBody>
          <a:bodyPr lIns="0" tIns="0" rIns="0" bIns="0" anchor="t"/>
          <a:lstStyle/>
          <a:p>
            <a:pPr algn="just">
              <a:lnSpc>
                <a:spcPct val="150000"/>
              </a:lnSpc>
            </a:pPr>
            <a:r>
              <a:rPr lang="en-US" sz="2400" dirty="0">
                <a:latin typeface="Arial"/>
                <a:cs typeface="Arial"/>
              </a:rPr>
              <a:t>BBK remains committed to the community’s different sectors:</a:t>
            </a:r>
          </a:p>
          <a:p>
            <a:pPr algn="just">
              <a:lnSpc>
                <a:spcPct val="150000"/>
              </a:lnSpc>
            </a:pPr>
            <a:endParaRPr lang="en-US" sz="1400" dirty="0">
              <a:latin typeface="Arial"/>
              <a:cs typeface="Arial"/>
            </a:endParaRPr>
          </a:p>
          <a:p>
            <a:pPr algn="just">
              <a:lnSpc>
                <a:spcPct val="150000"/>
              </a:lnSpc>
            </a:pPr>
            <a:r>
              <a:rPr lang="en-US" sz="2400" b="1" dirty="0">
                <a:latin typeface="Arial"/>
                <a:cs typeface="Arial"/>
              </a:rPr>
              <a:t>1. Training &amp; Education:</a:t>
            </a:r>
          </a:p>
          <a:p>
            <a:pPr marL="800100" lvl="1" indent="-342900" algn="just">
              <a:lnSpc>
                <a:spcPct val="150000"/>
              </a:lnSpc>
              <a:buFont typeface="Arial"/>
              <a:buChar char="•"/>
            </a:pPr>
            <a:r>
              <a:rPr lang="en-US" sz="2000" dirty="0">
                <a:solidFill>
                  <a:srgbClr val="FFFFFF"/>
                </a:solidFill>
                <a:latin typeface="Arial"/>
                <a:cs typeface="Arial"/>
              </a:rPr>
              <a:t>BBK Scholarship students, enrolled in their third year of study.</a:t>
            </a:r>
          </a:p>
          <a:p>
            <a:pPr marL="800100" lvl="1" indent="-342900" algn="just">
              <a:lnSpc>
                <a:spcPct val="150000"/>
              </a:lnSpc>
              <a:buFont typeface="Arial"/>
              <a:buChar char="•"/>
            </a:pPr>
            <a:r>
              <a:rPr lang="en-US" sz="2000" dirty="0">
                <a:solidFill>
                  <a:srgbClr val="FFFFFF"/>
                </a:solidFill>
                <a:latin typeface="Arial"/>
                <a:cs typeface="Arial"/>
              </a:rPr>
              <a:t>“Grow”, a 6-month program designed to help enhance the skills of  Bahraini graduates to enter the job market will be concluding soon with a graduation planned in December.</a:t>
            </a:r>
            <a:endParaRPr lang="en-US" sz="1400" dirty="0">
              <a:latin typeface="Arial"/>
              <a:cs typeface="Arial"/>
            </a:endParaRPr>
          </a:p>
          <a:p>
            <a:pPr algn="just">
              <a:lnSpc>
                <a:spcPct val="150000"/>
              </a:lnSpc>
            </a:pPr>
            <a:endParaRPr lang="en-US" sz="1400" b="1" dirty="0">
              <a:latin typeface="Arial"/>
              <a:cs typeface="Arial"/>
            </a:endParaRPr>
          </a:p>
          <a:p>
            <a:pPr algn="just">
              <a:lnSpc>
                <a:spcPct val="150000"/>
              </a:lnSpc>
            </a:pPr>
            <a:r>
              <a:rPr lang="en-US" sz="2400" b="1" dirty="0">
                <a:latin typeface="Arial"/>
                <a:cs typeface="Arial"/>
              </a:rPr>
              <a:t>2.  Community:</a:t>
            </a:r>
            <a:endParaRPr lang="en-US" sz="2400" dirty="0"/>
          </a:p>
          <a:p>
            <a:pPr marL="800100" lvl="1" indent="-342900" algn="just">
              <a:lnSpc>
                <a:spcPct val="150000"/>
              </a:lnSpc>
              <a:buFont typeface="Arial"/>
              <a:buChar char="•"/>
            </a:pPr>
            <a:r>
              <a:rPr lang="en-US" sz="2000" dirty="0">
                <a:solidFill>
                  <a:srgbClr val="FFFFFF"/>
                </a:solidFill>
                <a:latin typeface="Arial"/>
                <a:cs typeface="Arial"/>
              </a:rPr>
              <a:t>Continued support to various philanthropic societies including those for elderly, orphans and special needs; 52 wheelchairs handed over in October.</a:t>
            </a:r>
          </a:p>
          <a:p>
            <a:pPr marL="800100" lvl="1" indent="-342900" algn="just">
              <a:lnSpc>
                <a:spcPct val="150000"/>
              </a:lnSpc>
              <a:buFont typeface="Arial"/>
              <a:buChar char="•"/>
            </a:pPr>
            <a:r>
              <a:rPr lang="en-US" sz="2000" dirty="0">
                <a:solidFill>
                  <a:srgbClr val="FFFFFF"/>
                </a:solidFill>
                <a:latin typeface="Arial"/>
                <a:cs typeface="Arial"/>
              </a:rPr>
              <a:t>Support the Kingdom’s national and cultural events as well as major sports events such Schools </a:t>
            </a:r>
            <a:r>
              <a:rPr lang="en-US" sz="2000" dirty="0" err="1">
                <a:solidFill>
                  <a:srgbClr val="FFFFFF"/>
                </a:solidFill>
                <a:latin typeface="Arial"/>
                <a:cs typeface="Arial"/>
              </a:rPr>
              <a:t>Gymnasiade</a:t>
            </a:r>
            <a:r>
              <a:rPr lang="en-US" sz="2000" dirty="0">
                <a:solidFill>
                  <a:srgbClr val="FFFFFF"/>
                </a:solidFill>
                <a:latin typeface="Arial"/>
                <a:cs typeface="Arial"/>
              </a:rPr>
              <a:t> ISF, Turf and Nasser bin Hamad Premier league and King’s Cup.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3747738" cy="11308556"/>
          </a:xfrm>
          <a:prstGeom prst="rect">
            <a:avLst/>
          </a:prstGeom>
        </p:spPr>
      </p:pic>
      <p:sp>
        <p:nvSpPr>
          <p:cNvPr id="3" name="object 3"/>
          <p:cNvSpPr txBox="1">
            <a:spLocks noGrp="1"/>
          </p:cNvSpPr>
          <p:nvPr>
            <p:ph type="title"/>
          </p:nvPr>
        </p:nvSpPr>
        <p:spPr>
          <a:xfrm>
            <a:off x="11216352" y="4045518"/>
            <a:ext cx="5693698" cy="2048510"/>
          </a:xfrm>
          <a:prstGeom prst="rect">
            <a:avLst/>
          </a:prstGeom>
        </p:spPr>
        <p:txBody>
          <a:bodyPr vert="horz" wrap="square" lIns="0" tIns="225425" rIns="0" bIns="0" rtlCol="0">
            <a:spAutoFit/>
          </a:bodyPr>
          <a:lstStyle/>
          <a:p>
            <a:pPr marL="12700" marR="5080">
              <a:lnSpc>
                <a:spcPts val="7100"/>
              </a:lnSpc>
              <a:spcBef>
                <a:spcPts val="1775"/>
              </a:spcBef>
            </a:pPr>
            <a:r>
              <a:rPr sz="7500" spc="-10"/>
              <a:t>Financial Highlights</a:t>
            </a:r>
            <a:endParaRPr sz="7500"/>
          </a:p>
        </p:txBody>
      </p:sp>
      <p:pic>
        <p:nvPicPr>
          <p:cNvPr id="4" name="Picture 3">
            <a:extLst>
              <a:ext uri="{FF2B5EF4-FFF2-40B4-BE49-F238E27FC236}">
                <a16:creationId xmlns:a16="http://schemas.microsoft.com/office/drawing/2014/main" id="{2F903AEE-7A69-9F64-0A6C-9F41A591C906}"/>
              </a:ext>
            </a:extLst>
          </p:cNvPr>
          <p:cNvPicPr>
            <a:picLocks noChangeAspect="1"/>
          </p:cNvPicPr>
          <p:nvPr/>
        </p:nvPicPr>
        <p:blipFill>
          <a:blip r:embed="rId3"/>
          <a:stretch>
            <a:fillRect/>
          </a:stretch>
        </p:blipFill>
        <p:spPr>
          <a:xfrm>
            <a:off x="610890" y="10429300"/>
            <a:ext cx="18882319" cy="457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3">
            <a:extLst>
              <a:ext uri="{FF2B5EF4-FFF2-40B4-BE49-F238E27FC236}">
                <a16:creationId xmlns:a16="http://schemas.microsoft.com/office/drawing/2014/main" id="{2B9A417D-1512-1871-5B4D-AB5AC494A50C}"/>
              </a:ext>
            </a:extLst>
          </p:cNvPr>
          <p:cNvPicPr/>
          <p:nvPr/>
        </p:nvPicPr>
        <p:blipFill>
          <a:blip r:embed="rId3" cstate="print"/>
          <a:stretch>
            <a:fillRect/>
          </a:stretch>
        </p:blipFill>
        <p:spPr>
          <a:xfrm>
            <a:off x="1" y="0"/>
            <a:ext cx="20104099" cy="11456284"/>
          </a:xfrm>
          <a:prstGeom prst="rect">
            <a:avLst/>
          </a:prstGeom>
        </p:spPr>
      </p:pic>
      <p:sp>
        <p:nvSpPr>
          <p:cNvPr id="63" name="TextBox 62">
            <a:extLst>
              <a:ext uri="{FF2B5EF4-FFF2-40B4-BE49-F238E27FC236}">
                <a16:creationId xmlns:a16="http://schemas.microsoft.com/office/drawing/2014/main" id="{6D30BB09-E5CF-72A4-E68F-525AA9C0AEFB}"/>
              </a:ext>
            </a:extLst>
          </p:cNvPr>
          <p:cNvSpPr txBox="1"/>
          <p:nvPr/>
        </p:nvSpPr>
        <p:spPr>
          <a:xfrm>
            <a:off x="18815050" y="9998075"/>
            <a:ext cx="710237" cy="477054"/>
          </a:xfrm>
          <a:prstGeom prst="rect">
            <a:avLst/>
          </a:prstGeom>
          <a:noFill/>
        </p:spPr>
        <p:txBody>
          <a:bodyPr wrap="square" rtlCol="0">
            <a:spAutoFit/>
          </a:bodyPr>
          <a:lstStyle/>
          <a:p>
            <a:pPr algn="r"/>
            <a:fld id="{5978078B-3ABB-D245-AFC3-EF75EEE62240}" type="slidenum">
              <a:rPr lang="en-US" sz="2500" baseline="0" smtClean="0">
                <a:solidFill>
                  <a:schemeClr val="bg1"/>
                </a:solidFill>
              </a:rPr>
              <a:t>6</a:t>
            </a:fld>
            <a:endParaRPr lang="en-US" sz="2500" baseline="0">
              <a:solidFill>
                <a:schemeClr val="bg1"/>
              </a:solidFill>
            </a:endParaRPr>
          </a:p>
        </p:txBody>
      </p:sp>
      <p:sp>
        <p:nvSpPr>
          <p:cNvPr id="64" name="TextBox 63">
            <a:extLst>
              <a:ext uri="{FF2B5EF4-FFF2-40B4-BE49-F238E27FC236}">
                <a16:creationId xmlns:a16="http://schemas.microsoft.com/office/drawing/2014/main" id="{B4672EE5-F1B8-A726-7D95-6F59AE1FEA35}"/>
              </a:ext>
            </a:extLst>
          </p:cNvPr>
          <p:cNvSpPr txBox="1"/>
          <p:nvPr/>
        </p:nvSpPr>
        <p:spPr>
          <a:xfrm>
            <a:off x="16252791" y="10551328"/>
            <a:ext cx="3272496" cy="276999"/>
          </a:xfrm>
          <a:prstGeom prst="rect">
            <a:avLst/>
          </a:prstGeom>
          <a:noFill/>
        </p:spPr>
        <p:txBody>
          <a:bodyPr wrap="square" rtlCol="0">
            <a:spAutoFit/>
          </a:bodyPr>
          <a:lstStyle/>
          <a:p>
            <a:pPr marL="0" algn="r" defTabSz="914400" rtl="0" eaLnBrk="1" latinLnBrk="0" hangingPunct="1"/>
            <a:r>
              <a:rPr lang="en-US" sz="1200" b="0" kern="1200" baseline="0" dirty="0">
                <a:ln>
                  <a:noFill/>
                </a:ln>
                <a:solidFill>
                  <a:schemeClr val="bg1"/>
                </a:solidFill>
                <a:effectLst/>
                <a:latin typeface="Arial" panose="020B0604020202020204" pitchFamily="34" charset="0"/>
                <a:ea typeface="+mn-ea"/>
                <a:cs typeface="Arial" panose="020B0604020202020204" pitchFamily="34" charset="0"/>
              </a:rPr>
              <a:t>BBK Investors’ Conference Call – Q3 2024</a:t>
            </a:r>
          </a:p>
        </p:txBody>
      </p:sp>
      <p:graphicFrame>
        <p:nvGraphicFramePr>
          <p:cNvPr id="11" name="Chart 10">
            <a:extLst>
              <a:ext uri="{FF2B5EF4-FFF2-40B4-BE49-F238E27FC236}">
                <a16:creationId xmlns:a16="http://schemas.microsoft.com/office/drawing/2014/main" id="{DFB11626-6CE3-F703-D7C4-28E8B530D1BD}"/>
              </a:ext>
            </a:extLst>
          </p:cNvPr>
          <p:cNvGraphicFramePr/>
          <p:nvPr>
            <p:extLst>
              <p:ext uri="{D42A27DB-BD31-4B8C-83A1-F6EECF244321}">
                <p14:modId xmlns:p14="http://schemas.microsoft.com/office/powerpoint/2010/main" val="1215755726"/>
              </p:ext>
            </p:extLst>
          </p:nvPr>
        </p:nvGraphicFramePr>
        <p:xfrm>
          <a:off x="2911837" y="3376931"/>
          <a:ext cx="14236020" cy="5283921"/>
        </p:xfrm>
        <a:graphic>
          <a:graphicData uri="http://schemas.openxmlformats.org/drawingml/2006/chart">
            <c:chart xmlns:c="http://schemas.openxmlformats.org/drawingml/2006/chart" xmlns:r="http://schemas.openxmlformats.org/officeDocument/2006/relationships" r:id="rId4"/>
          </a:graphicData>
        </a:graphic>
      </p:graphicFrame>
      <p:cxnSp>
        <p:nvCxnSpPr>
          <p:cNvPr id="28" name="Straight Connector 27">
            <a:extLst>
              <a:ext uri="{FF2B5EF4-FFF2-40B4-BE49-F238E27FC236}">
                <a16:creationId xmlns:a16="http://schemas.microsoft.com/office/drawing/2014/main" id="{8BFC8ADA-D78E-0DF7-16BE-A67F14AF844E}"/>
              </a:ext>
            </a:extLst>
          </p:cNvPr>
          <p:cNvCxnSpPr>
            <a:cxnSpLocks/>
          </p:cNvCxnSpPr>
          <p:nvPr/>
        </p:nvCxnSpPr>
        <p:spPr>
          <a:xfrm>
            <a:off x="2911837" y="9075398"/>
            <a:ext cx="1428042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object 60">
            <a:extLst>
              <a:ext uri="{FF2B5EF4-FFF2-40B4-BE49-F238E27FC236}">
                <a16:creationId xmlns:a16="http://schemas.microsoft.com/office/drawing/2014/main" id="{120EED06-1FD6-E333-8AFA-9BE5EAFF5755}"/>
              </a:ext>
            </a:extLst>
          </p:cNvPr>
          <p:cNvSpPr txBox="1">
            <a:spLocks/>
          </p:cNvSpPr>
          <p:nvPr/>
        </p:nvSpPr>
        <p:spPr>
          <a:xfrm>
            <a:off x="2282209" y="1774972"/>
            <a:ext cx="15539682" cy="935513"/>
          </a:xfrm>
          <a:prstGeom prst="rect">
            <a:avLst/>
          </a:prstGeom>
        </p:spPr>
        <p:txBody>
          <a:bodyPr vert="horz" wrap="square" lIns="0" tIns="12065" rIns="0" bIns="0" rtlCol="0">
            <a:spAutoFit/>
          </a:bodyPr>
          <a:lstStyle>
            <a:lvl1pPr>
              <a:defRPr sz="4950" b="1" i="0">
                <a:solidFill>
                  <a:schemeClr val="bg1"/>
                </a:solidFill>
                <a:latin typeface="Helvetica Neue"/>
                <a:ea typeface="+mj-ea"/>
                <a:cs typeface="Helvetica Neue"/>
              </a:defRPr>
            </a:lvl1pPr>
          </a:lstStyle>
          <a:p>
            <a:pPr marL="12700" algn="ctr">
              <a:spcBef>
                <a:spcPts val="95"/>
              </a:spcBef>
            </a:pPr>
            <a:r>
              <a:rPr lang="en-US" sz="6000" dirty="0">
                <a:latin typeface="Arial" panose="020B0604020202020204" pitchFamily="34" charset="0"/>
                <a:cs typeface="Arial" panose="020B0604020202020204" pitchFamily="34" charset="0"/>
              </a:rPr>
              <a:t>Financial Performance </a:t>
            </a:r>
            <a:r>
              <a:rPr lang="en-US" sz="6000" spc="-10" dirty="0">
                <a:latin typeface="Arial" panose="020B0604020202020204" pitchFamily="34" charset="0"/>
                <a:cs typeface="Arial" panose="020B0604020202020204" pitchFamily="34" charset="0"/>
              </a:rPr>
              <a:t>– Q3 2024</a:t>
            </a:r>
            <a:endParaRPr lang="en-US" sz="6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518353F-794D-3C2E-E00A-CD0754A7F2E7}"/>
              </a:ext>
            </a:extLst>
          </p:cNvPr>
          <p:cNvPicPr>
            <a:picLocks noChangeAspect="1"/>
          </p:cNvPicPr>
          <p:nvPr/>
        </p:nvPicPr>
        <p:blipFill>
          <a:blip r:embed="rId5"/>
          <a:stretch>
            <a:fillRect/>
          </a:stretch>
        </p:blipFill>
        <p:spPr>
          <a:xfrm>
            <a:off x="7366003" y="2826163"/>
            <a:ext cx="5588000" cy="38100"/>
          </a:xfrm>
          <a:prstGeom prst="rect">
            <a:avLst/>
          </a:prstGeom>
        </p:spPr>
      </p:pic>
      <p:grpSp>
        <p:nvGrpSpPr>
          <p:cNvPr id="8" name="Group 7">
            <a:extLst>
              <a:ext uri="{FF2B5EF4-FFF2-40B4-BE49-F238E27FC236}">
                <a16:creationId xmlns:a16="http://schemas.microsoft.com/office/drawing/2014/main" id="{8CD25A12-FE5B-46D8-5027-653A4D57C482}"/>
              </a:ext>
            </a:extLst>
          </p:cNvPr>
          <p:cNvGrpSpPr/>
          <p:nvPr/>
        </p:nvGrpSpPr>
        <p:grpSpPr>
          <a:xfrm>
            <a:off x="3750859" y="2784225"/>
            <a:ext cx="1228166" cy="691853"/>
            <a:chOff x="3690955" y="2629958"/>
            <a:chExt cx="1228166" cy="691853"/>
          </a:xfrm>
        </p:grpSpPr>
        <p:sp>
          <p:nvSpPr>
            <p:cNvPr id="13" name="object 36">
              <a:extLst>
                <a:ext uri="{FF2B5EF4-FFF2-40B4-BE49-F238E27FC236}">
                  <a16:creationId xmlns:a16="http://schemas.microsoft.com/office/drawing/2014/main" id="{F6C161C3-9C41-4821-46DF-C39EE9DF8DAF}"/>
                </a:ext>
              </a:extLst>
            </p:cNvPr>
            <p:cNvSpPr txBox="1"/>
            <p:nvPr/>
          </p:nvSpPr>
          <p:spPr>
            <a:xfrm>
              <a:off x="4382808" y="2864345"/>
              <a:ext cx="536313" cy="278281"/>
            </a:xfrm>
            <a:prstGeom prst="rect">
              <a:avLst/>
            </a:prstGeom>
          </p:spPr>
          <p:txBody>
            <a:bodyPr vert="horz" wrap="square" lIns="0" tIns="16510" rIns="0" bIns="0" rtlCol="0">
              <a:spAutoFit/>
            </a:bodyPr>
            <a:lstStyle/>
            <a:p>
              <a:pPr marL="12700">
                <a:lnSpc>
                  <a:spcPct val="100000"/>
                </a:lnSpc>
                <a:spcBef>
                  <a:spcPts val="130"/>
                </a:spcBef>
              </a:pPr>
              <a:r>
                <a:rPr lang="en-US" sz="1700" b="1" spc="-25" dirty="0">
                  <a:solidFill>
                    <a:schemeClr val="bg1"/>
                  </a:solidFill>
                  <a:latin typeface="Helvetica Neue"/>
                  <a:cs typeface="Helvetica Neue"/>
                </a:rPr>
                <a:t>-8</a:t>
              </a:r>
              <a:r>
                <a:rPr lang="en-BH" sz="1700" b="1" spc="-25" dirty="0">
                  <a:solidFill>
                    <a:schemeClr val="bg1"/>
                  </a:solidFill>
                  <a:latin typeface="Helvetica Neue"/>
                  <a:cs typeface="Helvetica Neue"/>
                </a:rPr>
                <a:t>%</a:t>
              </a:r>
              <a:endParaRPr sz="1700" dirty="0">
                <a:solidFill>
                  <a:schemeClr val="bg1"/>
                </a:solidFill>
                <a:latin typeface="Helvetica Neue"/>
                <a:cs typeface="Helvetica Neue"/>
              </a:endParaRPr>
            </a:p>
          </p:txBody>
        </p:sp>
        <p:pic>
          <p:nvPicPr>
            <p:cNvPr id="16" name="Graphic 15" descr="Arrow: Clockwise curve with solid fill">
              <a:extLst>
                <a:ext uri="{FF2B5EF4-FFF2-40B4-BE49-F238E27FC236}">
                  <a16:creationId xmlns:a16="http://schemas.microsoft.com/office/drawing/2014/main" id="{4D1672D0-4534-8A1A-E142-DA9F3F4D5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flipV="1">
              <a:off x="3690955" y="2629958"/>
              <a:ext cx="691853" cy="691853"/>
            </a:xfrm>
            <a:prstGeom prst="rect">
              <a:avLst/>
            </a:prstGeom>
          </p:spPr>
        </p:pic>
      </p:grpSp>
      <p:grpSp>
        <p:nvGrpSpPr>
          <p:cNvPr id="6" name="Group 5">
            <a:extLst>
              <a:ext uri="{FF2B5EF4-FFF2-40B4-BE49-F238E27FC236}">
                <a16:creationId xmlns:a16="http://schemas.microsoft.com/office/drawing/2014/main" id="{10B8B307-925A-25D6-F5B9-4C7C819FFCD7}"/>
              </a:ext>
            </a:extLst>
          </p:cNvPr>
          <p:cNvGrpSpPr/>
          <p:nvPr/>
        </p:nvGrpSpPr>
        <p:grpSpPr>
          <a:xfrm>
            <a:off x="6787452" y="5966527"/>
            <a:ext cx="1157101" cy="691853"/>
            <a:chOff x="6920018" y="6145051"/>
            <a:chExt cx="1157101" cy="691853"/>
          </a:xfrm>
        </p:grpSpPr>
        <p:sp>
          <p:nvSpPr>
            <p:cNvPr id="22" name="object 38">
              <a:extLst>
                <a:ext uri="{FF2B5EF4-FFF2-40B4-BE49-F238E27FC236}">
                  <a16:creationId xmlns:a16="http://schemas.microsoft.com/office/drawing/2014/main" id="{2E306201-57BD-536A-59AC-912CA41C5EB0}"/>
                </a:ext>
              </a:extLst>
            </p:cNvPr>
            <p:cNvSpPr txBox="1"/>
            <p:nvPr/>
          </p:nvSpPr>
          <p:spPr>
            <a:xfrm>
              <a:off x="6920018" y="6381017"/>
              <a:ext cx="691853" cy="278281"/>
            </a:xfrm>
            <a:prstGeom prst="rect">
              <a:avLst/>
            </a:prstGeom>
          </p:spPr>
          <p:txBody>
            <a:bodyPr vert="horz" wrap="square" lIns="0" tIns="16510" rIns="0" bIns="0" rtlCol="0">
              <a:spAutoFit/>
            </a:bodyPr>
            <a:lstStyle/>
            <a:p>
              <a:pPr marL="12700">
                <a:lnSpc>
                  <a:spcPct val="100000"/>
                </a:lnSpc>
                <a:spcBef>
                  <a:spcPts val="130"/>
                </a:spcBef>
              </a:pPr>
              <a:r>
                <a:rPr lang="en-US" sz="1700" b="1" spc="-25" dirty="0">
                  <a:solidFill>
                    <a:schemeClr val="bg1"/>
                  </a:solidFill>
                  <a:latin typeface="Helvetica Neue"/>
                  <a:cs typeface="Helvetica Neue"/>
                </a:rPr>
                <a:t>95</a:t>
              </a:r>
              <a:r>
                <a:rPr sz="1700" b="1" spc="-25" dirty="0">
                  <a:solidFill>
                    <a:schemeClr val="bg1"/>
                  </a:solidFill>
                  <a:latin typeface="Helvetica Neue"/>
                  <a:cs typeface="Helvetica Neue"/>
                </a:rPr>
                <a:t>%</a:t>
              </a:r>
              <a:endParaRPr sz="1700" dirty="0">
                <a:solidFill>
                  <a:schemeClr val="bg1"/>
                </a:solidFill>
                <a:latin typeface="Helvetica Neue"/>
                <a:cs typeface="Helvetica Neue"/>
              </a:endParaRPr>
            </a:p>
          </p:txBody>
        </p:sp>
        <p:pic>
          <p:nvPicPr>
            <p:cNvPr id="17" name="Graphic 16" descr="Arrow: Clockwise curve with solid fill">
              <a:extLst>
                <a:ext uri="{FF2B5EF4-FFF2-40B4-BE49-F238E27FC236}">
                  <a16:creationId xmlns:a16="http://schemas.microsoft.com/office/drawing/2014/main" id="{C5BB6442-6FF5-AF5B-13AD-A136A5820A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flipH="1" flipV="1">
              <a:off x="7385266" y="6145051"/>
              <a:ext cx="691853" cy="691853"/>
            </a:xfrm>
            <a:prstGeom prst="rect">
              <a:avLst/>
            </a:prstGeom>
          </p:spPr>
        </p:pic>
      </p:grpSp>
      <p:pic>
        <p:nvPicPr>
          <p:cNvPr id="18" name="Graphic 17" descr="Arrow: Clockwise curve with solid fill">
            <a:extLst>
              <a:ext uri="{FF2B5EF4-FFF2-40B4-BE49-F238E27FC236}">
                <a16:creationId xmlns:a16="http://schemas.microsoft.com/office/drawing/2014/main" id="{FD286E08-A64F-CCCB-6B82-EC82E188B5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45478" y="4962822"/>
            <a:ext cx="691853" cy="691853"/>
          </a:xfrm>
          <a:prstGeom prst="rect">
            <a:avLst/>
          </a:prstGeom>
        </p:spPr>
      </p:pic>
      <p:pic>
        <p:nvPicPr>
          <p:cNvPr id="23" name="Graphic 22" descr="Arrow: Clockwise curve with solid fill">
            <a:extLst>
              <a:ext uri="{FF2B5EF4-FFF2-40B4-BE49-F238E27FC236}">
                <a16:creationId xmlns:a16="http://schemas.microsoft.com/office/drawing/2014/main" id="{0A855994-8F1B-2E77-1F7A-18C25212FF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flipV="1">
            <a:off x="14997056" y="4691988"/>
            <a:ext cx="691853" cy="691853"/>
          </a:xfrm>
          <a:prstGeom prst="rect">
            <a:avLst/>
          </a:prstGeom>
        </p:spPr>
      </p:pic>
      <p:grpSp>
        <p:nvGrpSpPr>
          <p:cNvPr id="9" name="Group 8">
            <a:extLst>
              <a:ext uri="{FF2B5EF4-FFF2-40B4-BE49-F238E27FC236}">
                <a16:creationId xmlns:a16="http://schemas.microsoft.com/office/drawing/2014/main" id="{2D58A85B-FBEC-C68F-DF33-41180A849FFE}"/>
              </a:ext>
            </a:extLst>
          </p:cNvPr>
          <p:cNvGrpSpPr/>
          <p:nvPr/>
        </p:nvGrpSpPr>
        <p:grpSpPr>
          <a:xfrm>
            <a:off x="6268281" y="9430348"/>
            <a:ext cx="7567538" cy="479424"/>
            <a:chOff x="6366936" y="9430348"/>
            <a:chExt cx="7567538" cy="479424"/>
          </a:xfrm>
        </p:grpSpPr>
        <p:sp>
          <p:nvSpPr>
            <p:cNvPr id="47" name="object 54">
              <a:extLst>
                <a:ext uri="{FF2B5EF4-FFF2-40B4-BE49-F238E27FC236}">
                  <a16:creationId xmlns:a16="http://schemas.microsoft.com/office/drawing/2014/main" id="{2014AEAB-0E31-A445-0BE5-9A2BA659D51E}"/>
                </a:ext>
              </a:extLst>
            </p:cNvPr>
            <p:cNvSpPr txBox="1"/>
            <p:nvPr/>
          </p:nvSpPr>
          <p:spPr>
            <a:xfrm>
              <a:off x="7554217" y="9474199"/>
              <a:ext cx="2304149" cy="324448"/>
            </a:xfrm>
            <a:prstGeom prst="rect">
              <a:avLst/>
            </a:prstGeom>
          </p:spPr>
          <p:txBody>
            <a:bodyPr vert="horz" wrap="square" lIns="0" tIns="16510" rIns="0" bIns="0" rtlCol="0">
              <a:spAutoFit/>
            </a:bodyPr>
            <a:lstStyle/>
            <a:p>
              <a:pPr marL="12700">
                <a:lnSpc>
                  <a:spcPct val="100000"/>
                </a:lnSpc>
                <a:spcBef>
                  <a:spcPts val="130"/>
                </a:spcBef>
              </a:pPr>
              <a:r>
                <a:rPr lang="en-US" sz="2000" b="1" dirty="0">
                  <a:solidFill>
                    <a:schemeClr val="bg1"/>
                  </a:solidFill>
                  <a:latin typeface="Arial" panose="020B0604020202020204" pitchFamily="34" charset="0"/>
                  <a:cs typeface="Arial" panose="020B0604020202020204" pitchFamily="34" charset="0"/>
                </a:rPr>
                <a:t>Q3-2024</a:t>
              </a:r>
              <a:endParaRPr sz="2000" dirty="0">
                <a:solidFill>
                  <a:schemeClr val="bg1"/>
                </a:solidFill>
                <a:latin typeface="Arial" panose="020B0604020202020204" pitchFamily="34" charset="0"/>
                <a:cs typeface="Arial" panose="020B0604020202020204" pitchFamily="34" charset="0"/>
              </a:endParaRPr>
            </a:p>
          </p:txBody>
        </p:sp>
        <p:sp>
          <p:nvSpPr>
            <p:cNvPr id="48" name="object 55">
              <a:extLst>
                <a:ext uri="{FF2B5EF4-FFF2-40B4-BE49-F238E27FC236}">
                  <a16:creationId xmlns:a16="http://schemas.microsoft.com/office/drawing/2014/main" id="{2F01F652-51E4-42BD-9881-277C20C9B446}"/>
                </a:ext>
              </a:extLst>
            </p:cNvPr>
            <p:cNvSpPr txBox="1"/>
            <p:nvPr/>
          </p:nvSpPr>
          <p:spPr>
            <a:xfrm>
              <a:off x="11630325" y="9498106"/>
              <a:ext cx="2304149" cy="324448"/>
            </a:xfrm>
            <a:prstGeom prst="rect">
              <a:avLst/>
            </a:prstGeom>
          </p:spPr>
          <p:txBody>
            <a:bodyPr vert="horz" wrap="square" lIns="0" tIns="16510" rIns="0" bIns="0" rtlCol="0">
              <a:spAutoFit/>
            </a:bodyPr>
            <a:lstStyle/>
            <a:p>
              <a:pPr marL="12700">
                <a:lnSpc>
                  <a:spcPct val="100000"/>
                </a:lnSpc>
                <a:spcBef>
                  <a:spcPts val="130"/>
                </a:spcBef>
              </a:pPr>
              <a:r>
                <a:rPr lang="en-US" sz="2000" b="1" dirty="0">
                  <a:solidFill>
                    <a:schemeClr val="bg1"/>
                  </a:solidFill>
                  <a:latin typeface="Arial" panose="020B0604020202020204" pitchFamily="34" charset="0"/>
                  <a:cs typeface="Arial" panose="020B0604020202020204" pitchFamily="34" charset="0"/>
                </a:rPr>
                <a:t>Q3-2023</a:t>
              </a:r>
              <a:endParaRPr sz="2000" dirty="0">
                <a:solidFill>
                  <a:schemeClr val="bg1"/>
                </a:solidFill>
                <a:latin typeface="Arial" panose="020B0604020202020204" pitchFamily="34" charset="0"/>
                <a:cs typeface="Arial" panose="020B0604020202020204" pitchFamily="34" charset="0"/>
              </a:endParaRPr>
            </a:p>
          </p:txBody>
        </p:sp>
        <p:sp>
          <p:nvSpPr>
            <p:cNvPr id="24" name="Rectangle: Rounded Corners 167">
              <a:extLst>
                <a:ext uri="{FF2B5EF4-FFF2-40B4-BE49-F238E27FC236}">
                  <a16:creationId xmlns:a16="http://schemas.microsoft.com/office/drawing/2014/main" id="{2786B34C-3269-67A7-430B-32971DCB1E7B}"/>
                </a:ext>
              </a:extLst>
            </p:cNvPr>
            <p:cNvSpPr/>
            <p:nvPr/>
          </p:nvSpPr>
          <p:spPr>
            <a:xfrm>
              <a:off x="6366936" y="9430348"/>
              <a:ext cx="925008" cy="479424"/>
            </a:xfrm>
            <a:prstGeom prst="roundRect">
              <a:avLst/>
            </a:prstGeom>
            <a:solidFill>
              <a:srgbClr val="F193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Rectangle: Rounded Corners 168">
              <a:extLst>
                <a:ext uri="{FF2B5EF4-FFF2-40B4-BE49-F238E27FC236}">
                  <a16:creationId xmlns:a16="http://schemas.microsoft.com/office/drawing/2014/main" id="{C36CC0FD-75FB-0FE5-404B-6D26A7B44134}"/>
                </a:ext>
              </a:extLst>
            </p:cNvPr>
            <p:cNvSpPr/>
            <p:nvPr/>
          </p:nvSpPr>
          <p:spPr>
            <a:xfrm>
              <a:off x="10433039" y="9430348"/>
              <a:ext cx="925009" cy="472469"/>
            </a:xfrm>
            <a:prstGeom prst="roundRect">
              <a:avLst/>
            </a:prstGeom>
            <a:solidFill>
              <a:srgbClr val="FDC50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pic>
        <p:nvPicPr>
          <p:cNvPr id="31" name="Picture 30">
            <a:extLst>
              <a:ext uri="{FF2B5EF4-FFF2-40B4-BE49-F238E27FC236}">
                <a16:creationId xmlns:a16="http://schemas.microsoft.com/office/drawing/2014/main" id="{CB8176F2-DF62-32E3-553D-7400EEEBED19}"/>
              </a:ext>
            </a:extLst>
          </p:cNvPr>
          <p:cNvPicPr>
            <a:picLocks noChangeAspect="1"/>
          </p:cNvPicPr>
          <p:nvPr/>
        </p:nvPicPr>
        <p:blipFill>
          <a:blip r:embed="rId8"/>
          <a:stretch>
            <a:fillRect/>
          </a:stretch>
        </p:blipFill>
        <p:spPr>
          <a:xfrm>
            <a:off x="610890" y="10429300"/>
            <a:ext cx="18882319" cy="45719"/>
          </a:xfrm>
          <a:prstGeom prst="rect">
            <a:avLst/>
          </a:prstGeom>
        </p:spPr>
      </p:pic>
      <p:sp>
        <p:nvSpPr>
          <p:cNvPr id="32" name="object 8">
            <a:extLst>
              <a:ext uri="{FF2B5EF4-FFF2-40B4-BE49-F238E27FC236}">
                <a16:creationId xmlns:a16="http://schemas.microsoft.com/office/drawing/2014/main" id="{12814CC5-9078-A97E-5644-D31929819570}"/>
              </a:ext>
            </a:extLst>
          </p:cNvPr>
          <p:cNvSpPr txBox="1"/>
          <p:nvPr/>
        </p:nvSpPr>
        <p:spPr>
          <a:xfrm>
            <a:off x="2911837" y="9150102"/>
            <a:ext cx="3018097" cy="278281"/>
          </a:xfrm>
          <a:prstGeom prst="rect">
            <a:avLst/>
          </a:prstGeom>
        </p:spPr>
        <p:txBody>
          <a:bodyPr vert="horz" wrap="square" lIns="0" tIns="16510" rIns="0" bIns="0" rtlCol="0">
            <a:spAutoFit/>
          </a:bodyPr>
          <a:lstStyle/>
          <a:p>
            <a:pPr marL="12700">
              <a:lnSpc>
                <a:spcPct val="100000"/>
              </a:lnSpc>
              <a:spcBef>
                <a:spcPts val="130"/>
              </a:spcBef>
            </a:pPr>
            <a:r>
              <a:rPr sz="1700" b="1">
                <a:solidFill>
                  <a:srgbClr val="FFFFFF"/>
                </a:solidFill>
                <a:latin typeface="Arial" panose="020B0604020202020204" pitchFamily="34" charset="0"/>
                <a:cs typeface="Arial" panose="020B0604020202020204" pitchFamily="34" charset="0"/>
              </a:rPr>
              <a:t>In</a:t>
            </a:r>
            <a:r>
              <a:rPr sz="1700" b="1" spc="20">
                <a:solidFill>
                  <a:srgbClr val="FFFFFF"/>
                </a:solidFill>
                <a:latin typeface="Arial" panose="020B0604020202020204" pitchFamily="34" charset="0"/>
                <a:cs typeface="Arial" panose="020B0604020202020204" pitchFamily="34" charset="0"/>
              </a:rPr>
              <a:t> </a:t>
            </a:r>
            <a:r>
              <a:rPr sz="1700" b="1">
                <a:solidFill>
                  <a:srgbClr val="FFFFFF"/>
                </a:solidFill>
                <a:latin typeface="Arial" panose="020B0604020202020204" pitchFamily="34" charset="0"/>
                <a:cs typeface="Arial" panose="020B0604020202020204" pitchFamily="34" charset="0"/>
              </a:rPr>
              <a:t>BD</a:t>
            </a:r>
            <a:r>
              <a:rPr sz="1700" b="1" spc="25">
                <a:solidFill>
                  <a:srgbClr val="FFFFFF"/>
                </a:solidFill>
                <a:latin typeface="Arial" panose="020B0604020202020204" pitchFamily="34" charset="0"/>
                <a:cs typeface="Arial" panose="020B0604020202020204" pitchFamily="34" charset="0"/>
              </a:rPr>
              <a:t> </a:t>
            </a:r>
            <a:r>
              <a:rPr sz="1700" b="1" spc="-10">
                <a:solidFill>
                  <a:srgbClr val="FFFFFF"/>
                </a:solidFill>
                <a:latin typeface="Arial" panose="020B0604020202020204" pitchFamily="34" charset="0"/>
                <a:cs typeface="Arial" panose="020B0604020202020204" pitchFamily="34" charset="0"/>
              </a:rPr>
              <a:t>Millions</a:t>
            </a:r>
            <a:endParaRPr sz="1700">
              <a:solidFill>
                <a:srgbClr val="FFFFFF"/>
              </a:solidFill>
              <a:latin typeface="Arial" panose="020B0604020202020204" pitchFamily="34" charset="0"/>
              <a:cs typeface="Arial" panose="020B0604020202020204" pitchFamily="34" charset="0"/>
            </a:endParaRPr>
          </a:p>
        </p:txBody>
      </p:sp>
      <p:graphicFrame>
        <p:nvGraphicFramePr>
          <p:cNvPr id="2" name="object 6">
            <a:extLst>
              <a:ext uri="{FF2B5EF4-FFF2-40B4-BE49-F238E27FC236}">
                <a16:creationId xmlns:a16="http://schemas.microsoft.com/office/drawing/2014/main" id="{B8293595-0138-CF06-FACE-2E8D895DA808}"/>
              </a:ext>
            </a:extLst>
          </p:cNvPr>
          <p:cNvGraphicFramePr>
            <a:graphicFrameLocks noGrp="1"/>
          </p:cNvGraphicFramePr>
          <p:nvPr>
            <p:extLst>
              <p:ext uri="{D42A27DB-BD31-4B8C-83A1-F6EECF244321}">
                <p14:modId xmlns:p14="http://schemas.microsoft.com/office/powerpoint/2010/main" val="2436698765"/>
              </p:ext>
            </p:extLst>
          </p:nvPr>
        </p:nvGraphicFramePr>
        <p:xfrm>
          <a:off x="2911836" y="8462277"/>
          <a:ext cx="14236021" cy="502920"/>
        </p:xfrm>
        <a:graphic>
          <a:graphicData uri="http://schemas.openxmlformats.org/drawingml/2006/table">
            <a:tbl>
              <a:tblPr firstRow="1" bandRow="1">
                <a:tableStyleId>{2D5ABB26-0587-4C30-8999-92F81FD0307C}</a:tableStyleId>
              </a:tblPr>
              <a:tblGrid>
                <a:gridCol w="2818620">
                  <a:extLst>
                    <a:ext uri="{9D8B030D-6E8A-4147-A177-3AD203B41FA5}">
                      <a16:colId xmlns:a16="http://schemas.microsoft.com/office/drawing/2014/main" val="20000"/>
                    </a:ext>
                  </a:extLst>
                </a:gridCol>
                <a:gridCol w="2985841">
                  <a:extLst>
                    <a:ext uri="{9D8B030D-6E8A-4147-A177-3AD203B41FA5}">
                      <a16:colId xmlns:a16="http://schemas.microsoft.com/office/drawing/2014/main" val="20001"/>
                    </a:ext>
                  </a:extLst>
                </a:gridCol>
                <a:gridCol w="2669458">
                  <a:extLst>
                    <a:ext uri="{9D8B030D-6E8A-4147-A177-3AD203B41FA5}">
                      <a16:colId xmlns:a16="http://schemas.microsoft.com/office/drawing/2014/main" val="20002"/>
                    </a:ext>
                  </a:extLst>
                </a:gridCol>
                <a:gridCol w="2940040">
                  <a:extLst>
                    <a:ext uri="{9D8B030D-6E8A-4147-A177-3AD203B41FA5}">
                      <a16:colId xmlns:a16="http://schemas.microsoft.com/office/drawing/2014/main" val="20003"/>
                    </a:ext>
                  </a:extLst>
                </a:gridCol>
                <a:gridCol w="2822062">
                  <a:extLst>
                    <a:ext uri="{9D8B030D-6E8A-4147-A177-3AD203B41FA5}">
                      <a16:colId xmlns:a16="http://schemas.microsoft.com/office/drawing/2014/main" val="20004"/>
                    </a:ext>
                  </a:extLst>
                </a:gridCol>
              </a:tblGrid>
              <a:tr h="502920">
                <a:tc>
                  <a:txBody>
                    <a:bodyPr/>
                    <a:lstStyle/>
                    <a:p>
                      <a:pPr marL="217170" algn="ctr">
                        <a:lnSpc>
                          <a:spcPts val="1285"/>
                        </a:lnSpc>
                        <a:spcBef>
                          <a:spcPts val="1135"/>
                        </a:spcBef>
                      </a:pPr>
                      <a:r>
                        <a:rPr lang="en-US" sz="1600" b="1" spc="-25" dirty="0">
                          <a:solidFill>
                            <a:srgbClr val="FFFFFF"/>
                          </a:solidFill>
                          <a:latin typeface="Arial" panose="020B0604020202020204" pitchFamily="34" charset="0"/>
                          <a:cs typeface="Arial" panose="020B0604020202020204" pitchFamily="34" charset="0"/>
                        </a:rPr>
                        <a:t>Net Interest Income</a:t>
                      </a:r>
                      <a:endParaRPr sz="1600" dirty="0">
                        <a:latin typeface="Arial" panose="020B0604020202020204" pitchFamily="34" charset="0"/>
                        <a:cs typeface="Arial" panose="020B0604020202020204" pitchFamily="34" charset="0"/>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tcPr>
                </a:tc>
                <a:tc>
                  <a:txBody>
                    <a:bodyPr/>
                    <a:lstStyle/>
                    <a:p>
                      <a:pPr marL="796925">
                        <a:lnSpc>
                          <a:spcPts val="1285"/>
                        </a:lnSpc>
                        <a:spcBef>
                          <a:spcPts val="1135"/>
                        </a:spcBef>
                      </a:pPr>
                      <a:r>
                        <a:rPr sz="1600" b="1">
                          <a:solidFill>
                            <a:srgbClr val="FFFFFF"/>
                          </a:solidFill>
                          <a:latin typeface="Arial" panose="020B0604020202020204" pitchFamily="34" charset="0"/>
                          <a:cs typeface="Arial" panose="020B0604020202020204" pitchFamily="34" charset="0"/>
                        </a:rPr>
                        <a:t>Other</a:t>
                      </a:r>
                      <a:r>
                        <a:rPr sz="1600" b="1" spc="50">
                          <a:solidFill>
                            <a:srgbClr val="FFFFFF"/>
                          </a:solidFill>
                          <a:latin typeface="Arial" panose="020B0604020202020204" pitchFamily="34" charset="0"/>
                          <a:cs typeface="Arial" panose="020B0604020202020204" pitchFamily="34" charset="0"/>
                        </a:rPr>
                        <a:t> </a:t>
                      </a:r>
                      <a:r>
                        <a:rPr sz="1600" b="1" spc="-10">
                          <a:solidFill>
                            <a:srgbClr val="FFFFFF"/>
                          </a:solidFill>
                          <a:latin typeface="Arial" panose="020B0604020202020204" pitchFamily="34" charset="0"/>
                          <a:cs typeface="Arial" panose="020B0604020202020204" pitchFamily="34" charset="0"/>
                        </a:rPr>
                        <a:t>Income</a:t>
                      </a:r>
                      <a:endParaRPr sz="1600">
                        <a:latin typeface="Arial" panose="020B0604020202020204" pitchFamily="34" charset="0"/>
                        <a:cs typeface="Arial" panose="020B0604020202020204" pitchFamily="34" charset="0"/>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tcPr>
                </a:tc>
                <a:tc>
                  <a:txBody>
                    <a:bodyPr/>
                    <a:lstStyle/>
                    <a:p>
                      <a:pPr marL="976630">
                        <a:lnSpc>
                          <a:spcPts val="1285"/>
                        </a:lnSpc>
                        <a:spcBef>
                          <a:spcPts val="1135"/>
                        </a:spcBef>
                      </a:pPr>
                      <a:r>
                        <a:rPr sz="1600" b="1" spc="-10" dirty="0">
                          <a:solidFill>
                            <a:srgbClr val="FFFFFF"/>
                          </a:solidFill>
                          <a:latin typeface="Arial" panose="020B0604020202020204" pitchFamily="34" charset="0"/>
                          <a:cs typeface="Arial" panose="020B0604020202020204" pitchFamily="34" charset="0"/>
                        </a:rPr>
                        <a:t>Operating</a:t>
                      </a:r>
                      <a:r>
                        <a:rPr lang="en-US" sz="1600" b="1" spc="-10" dirty="0">
                          <a:solidFill>
                            <a:srgbClr val="FFFFFF"/>
                          </a:solidFill>
                          <a:latin typeface="Arial" panose="020B0604020202020204" pitchFamily="34" charset="0"/>
                          <a:cs typeface="Arial" panose="020B0604020202020204" pitchFamily="34" charset="0"/>
                        </a:rPr>
                        <a:t> Expenses</a:t>
                      </a:r>
                      <a:endParaRPr sz="1600" dirty="0">
                        <a:latin typeface="Arial" panose="020B0604020202020204" pitchFamily="34" charset="0"/>
                        <a:cs typeface="Arial" panose="020B0604020202020204" pitchFamily="34" charset="0"/>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tcPr>
                </a:tc>
                <a:tc>
                  <a:txBody>
                    <a:bodyPr/>
                    <a:lstStyle/>
                    <a:p>
                      <a:pPr marL="767715">
                        <a:lnSpc>
                          <a:spcPts val="1285"/>
                        </a:lnSpc>
                        <a:spcBef>
                          <a:spcPts val="1135"/>
                        </a:spcBef>
                      </a:pPr>
                      <a:r>
                        <a:rPr sz="1600" b="1">
                          <a:solidFill>
                            <a:srgbClr val="FFFFFF"/>
                          </a:solidFill>
                          <a:latin typeface="Arial" panose="020B0604020202020204" pitchFamily="34" charset="0"/>
                          <a:cs typeface="Arial" panose="020B0604020202020204" pitchFamily="34" charset="0"/>
                        </a:rPr>
                        <a:t>Net</a:t>
                      </a:r>
                      <a:r>
                        <a:rPr sz="1600" b="1" spc="30">
                          <a:solidFill>
                            <a:srgbClr val="FFFFFF"/>
                          </a:solidFill>
                          <a:latin typeface="Arial" panose="020B0604020202020204" pitchFamily="34" charset="0"/>
                          <a:cs typeface="Arial" panose="020B0604020202020204" pitchFamily="34" charset="0"/>
                        </a:rPr>
                        <a:t> </a:t>
                      </a:r>
                      <a:r>
                        <a:rPr sz="1600" b="1" spc="-10">
                          <a:solidFill>
                            <a:srgbClr val="FFFFFF"/>
                          </a:solidFill>
                          <a:latin typeface="Arial" panose="020B0604020202020204" pitchFamily="34" charset="0"/>
                          <a:cs typeface="Arial" panose="020B0604020202020204" pitchFamily="34" charset="0"/>
                        </a:rPr>
                        <a:t>Provisions,</a:t>
                      </a:r>
                      <a:r>
                        <a:rPr lang="en-US" sz="1600" b="1" spc="-10">
                          <a:solidFill>
                            <a:srgbClr val="FFFFFF"/>
                          </a:solidFill>
                          <a:latin typeface="Arial" panose="020B0604020202020204" pitchFamily="34" charset="0"/>
                          <a:cs typeface="Arial" panose="020B0604020202020204" pitchFamily="34" charset="0"/>
                        </a:rPr>
                        <a:t> taxes and NCI</a:t>
                      </a:r>
                      <a:endParaRPr sz="1600">
                        <a:latin typeface="Arial" panose="020B0604020202020204" pitchFamily="34" charset="0"/>
                        <a:cs typeface="Arial" panose="020B0604020202020204" pitchFamily="34" charset="0"/>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tcPr>
                </a:tc>
                <a:tc>
                  <a:txBody>
                    <a:bodyPr/>
                    <a:lstStyle/>
                    <a:p>
                      <a:pPr marL="1085850">
                        <a:lnSpc>
                          <a:spcPts val="1285"/>
                        </a:lnSpc>
                        <a:spcBef>
                          <a:spcPts val="1135"/>
                        </a:spcBef>
                      </a:pPr>
                      <a:r>
                        <a:rPr sz="1600" b="1" dirty="0">
                          <a:solidFill>
                            <a:srgbClr val="FFFFFF"/>
                          </a:solidFill>
                          <a:latin typeface="Arial" panose="020B0604020202020204" pitchFamily="34" charset="0"/>
                          <a:cs typeface="Arial" panose="020B0604020202020204" pitchFamily="34" charset="0"/>
                        </a:rPr>
                        <a:t>Net</a:t>
                      </a:r>
                      <a:r>
                        <a:rPr sz="1600" b="1" spc="30" dirty="0">
                          <a:solidFill>
                            <a:srgbClr val="FFFFFF"/>
                          </a:solidFill>
                          <a:latin typeface="Arial" panose="020B0604020202020204" pitchFamily="34" charset="0"/>
                          <a:cs typeface="Arial" panose="020B0604020202020204" pitchFamily="34" charset="0"/>
                        </a:rPr>
                        <a:t> </a:t>
                      </a:r>
                      <a:r>
                        <a:rPr sz="1600" b="1" spc="-20" dirty="0">
                          <a:solidFill>
                            <a:srgbClr val="FFFFFF"/>
                          </a:solidFill>
                          <a:latin typeface="Arial" panose="020B0604020202020204" pitchFamily="34" charset="0"/>
                          <a:cs typeface="Arial" panose="020B0604020202020204" pitchFamily="34" charset="0"/>
                        </a:rPr>
                        <a:t>Proﬁt</a:t>
                      </a:r>
                      <a:endParaRPr sz="1600" dirty="0">
                        <a:latin typeface="Arial" panose="020B0604020202020204" pitchFamily="34" charset="0"/>
                        <a:cs typeface="Arial" panose="020B0604020202020204" pitchFamily="34" charset="0"/>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tcPr>
                </a:tc>
                <a:extLst>
                  <a:ext uri="{0D108BD9-81ED-4DB2-BD59-A6C34878D82A}">
                    <a16:rowId xmlns:a16="http://schemas.microsoft.com/office/drawing/2014/main" val="10000"/>
                  </a:ext>
                </a:extLst>
              </a:tr>
            </a:tbl>
          </a:graphicData>
        </a:graphic>
      </p:graphicFrame>
      <p:pic>
        <p:nvPicPr>
          <p:cNvPr id="10" name="Picture 9">
            <a:extLst>
              <a:ext uri="{FF2B5EF4-FFF2-40B4-BE49-F238E27FC236}">
                <a16:creationId xmlns:a16="http://schemas.microsoft.com/office/drawing/2014/main" id="{93854454-1D9E-69F2-6E32-9E841F832956}"/>
              </a:ext>
            </a:extLst>
          </p:cNvPr>
          <p:cNvPicPr>
            <a:picLocks noChangeAspect="1"/>
          </p:cNvPicPr>
          <p:nvPr/>
        </p:nvPicPr>
        <p:blipFill>
          <a:blip r:embed="rId9"/>
          <a:stretch>
            <a:fillRect/>
          </a:stretch>
        </p:blipFill>
        <p:spPr>
          <a:xfrm>
            <a:off x="17417087" y="481023"/>
            <a:ext cx="2108200" cy="1190406"/>
          </a:xfrm>
          <a:prstGeom prst="rect">
            <a:avLst/>
          </a:prstGeom>
        </p:spPr>
      </p:pic>
      <p:pic>
        <p:nvPicPr>
          <p:cNvPr id="12" name="Graphic 11" descr="Arrow: Clockwise curve with solid fill">
            <a:extLst>
              <a:ext uri="{FF2B5EF4-FFF2-40B4-BE49-F238E27FC236}">
                <a16:creationId xmlns:a16="http://schemas.microsoft.com/office/drawing/2014/main" id="{C29C28D8-7471-75F5-DCD2-8AA21E06D7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flipH="1" flipV="1">
            <a:off x="12727988" y="6377538"/>
            <a:ext cx="691853" cy="691853"/>
          </a:xfrm>
          <a:prstGeom prst="rect">
            <a:avLst/>
          </a:prstGeom>
        </p:spPr>
      </p:pic>
    </p:spTree>
    <p:extLst>
      <p:ext uri="{BB962C8B-B14F-4D97-AF65-F5344CB8AC3E}">
        <p14:creationId xmlns:p14="http://schemas.microsoft.com/office/powerpoint/2010/main" val="1971080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3">
            <a:extLst>
              <a:ext uri="{FF2B5EF4-FFF2-40B4-BE49-F238E27FC236}">
                <a16:creationId xmlns:a16="http://schemas.microsoft.com/office/drawing/2014/main" id="{2B9A417D-1512-1871-5B4D-AB5AC494A50C}"/>
              </a:ext>
            </a:extLst>
          </p:cNvPr>
          <p:cNvPicPr/>
          <p:nvPr/>
        </p:nvPicPr>
        <p:blipFill>
          <a:blip r:embed="rId3" cstate="print"/>
          <a:stretch>
            <a:fillRect/>
          </a:stretch>
        </p:blipFill>
        <p:spPr>
          <a:xfrm>
            <a:off x="1" y="-14748"/>
            <a:ext cx="20104099" cy="11456284"/>
          </a:xfrm>
          <a:prstGeom prst="rect">
            <a:avLst/>
          </a:prstGeom>
        </p:spPr>
      </p:pic>
      <p:sp>
        <p:nvSpPr>
          <p:cNvPr id="63" name="TextBox 62">
            <a:extLst>
              <a:ext uri="{FF2B5EF4-FFF2-40B4-BE49-F238E27FC236}">
                <a16:creationId xmlns:a16="http://schemas.microsoft.com/office/drawing/2014/main" id="{6D30BB09-E5CF-72A4-E68F-525AA9C0AEFB}"/>
              </a:ext>
            </a:extLst>
          </p:cNvPr>
          <p:cNvSpPr txBox="1"/>
          <p:nvPr/>
        </p:nvSpPr>
        <p:spPr>
          <a:xfrm>
            <a:off x="18815050" y="9998075"/>
            <a:ext cx="710237" cy="477054"/>
          </a:xfrm>
          <a:prstGeom prst="rect">
            <a:avLst/>
          </a:prstGeom>
          <a:noFill/>
        </p:spPr>
        <p:txBody>
          <a:bodyPr wrap="square" rtlCol="0">
            <a:spAutoFit/>
          </a:bodyPr>
          <a:lstStyle/>
          <a:p>
            <a:pPr algn="r"/>
            <a:fld id="{5978078B-3ABB-D245-AFC3-EF75EEE62240}" type="slidenum">
              <a:rPr lang="en-US" sz="2500" baseline="0" smtClean="0">
                <a:solidFill>
                  <a:schemeClr val="bg1"/>
                </a:solidFill>
              </a:rPr>
              <a:t>7</a:t>
            </a:fld>
            <a:endParaRPr lang="en-US" sz="2500" baseline="0">
              <a:solidFill>
                <a:schemeClr val="bg1"/>
              </a:solidFill>
            </a:endParaRPr>
          </a:p>
        </p:txBody>
      </p:sp>
      <p:sp>
        <p:nvSpPr>
          <p:cNvPr id="64" name="TextBox 63">
            <a:extLst>
              <a:ext uri="{FF2B5EF4-FFF2-40B4-BE49-F238E27FC236}">
                <a16:creationId xmlns:a16="http://schemas.microsoft.com/office/drawing/2014/main" id="{B4672EE5-F1B8-A726-7D95-6F59AE1FEA35}"/>
              </a:ext>
            </a:extLst>
          </p:cNvPr>
          <p:cNvSpPr txBox="1"/>
          <p:nvPr/>
        </p:nvSpPr>
        <p:spPr>
          <a:xfrm>
            <a:off x="16252791" y="10551328"/>
            <a:ext cx="3272496" cy="276999"/>
          </a:xfrm>
          <a:prstGeom prst="rect">
            <a:avLst/>
          </a:prstGeom>
          <a:noFill/>
        </p:spPr>
        <p:txBody>
          <a:bodyPr wrap="square" rtlCol="0">
            <a:spAutoFit/>
          </a:bodyPr>
          <a:lstStyle/>
          <a:p>
            <a:pPr marL="0" algn="r" defTabSz="914400" rtl="0" eaLnBrk="1" latinLnBrk="0" hangingPunct="1"/>
            <a:r>
              <a:rPr lang="en-US" sz="1200" b="0" kern="1200" baseline="0" dirty="0">
                <a:ln>
                  <a:noFill/>
                </a:ln>
                <a:solidFill>
                  <a:schemeClr val="bg1"/>
                </a:solidFill>
                <a:effectLst/>
                <a:latin typeface="Arial" panose="020B0604020202020204" pitchFamily="34" charset="0"/>
                <a:ea typeface="+mn-ea"/>
                <a:cs typeface="Arial" panose="020B0604020202020204" pitchFamily="34" charset="0"/>
              </a:rPr>
              <a:t>BBK Investors’ Conference Call – Q3 2024</a:t>
            </a:r>
          </a:p>
        </p:txBody>
      </p:sp>
      <p:graphicFrame>
        <p:nvGraphicFramePr>
          <p:cNvPr id="11" name="Chart 10">
            <a:extLst>
              <a:ext uri="{FF2B5EF4-FFF2-40B4-BE49-F238E27FC236}">
                <a16:creationId xmlns:a16="http://schemas.microsoft.com/office/drawing/2014/main" id="{DFB11626-6CE3-F703-D7C4-28E8B530D1BD}"/>
              </a:ext>
            </a:extLst>
          </p:cNvPr>
          <p:cNvGraphicFramePr/>
          <p:nvPr>
            <p:extLst>
              <p:ext uri="{D42A27DB-BD31-4B8C-83A1-F6EECF244321}">
                <p14:modId xmlns:p14="http://schemas.microsoft.com/office/powerpoint/2010/main" val="2886734422"/>
              </p:ext>
            </p:extLst>
          </p:nvPr>
        </p:nvGraphicFramePr>
        <p:xfrm>
          <a:off x="2911837" y="3376931"/>
          <a:ext cx="14236020" cy="5283921"/>
        </p:xfrm>
        <a:graphic>
          <a:graphicData uri="http://schemas.openxmlformats.org/drawingml/2006/chart">
            <c:chart xmlns:c="http://schemas.openxmlformats.org/drawingml/2006/chart" xmlns:r="http://schemas.openxmlformats.org/officeDocument/2006/relationships" r:id="rId4"/>
          </a:graphicData>
        </a:graphic>
      </p:graphicFrame>
      <p:cxnSp>
        <p:nvCxnSpPr>
          <p:cNvPr id="28" name="Straight Connector 27">
            <a:extLst>
              <a:ext uri="{FF2B5EF4-FFF2-40B4-BE49-F238E27FC236}">
                <a16:creationId xmlns:a16="http://schemas.microsoft.com/office/drawing/2014/main" id="{8BFC8ADA-D78E-0DF7-16BE-A67F14AF844E}"/>
              </a:ext>
            </a:extLst>
          </p:cNvPr>
          <p:cNvCxnSpPr>
            <a:cxnSpLocks/>
          </p:cNvCxnSpPr>
          <p:nvPr/>
        </p:nvCxnSpPr>
        <p:spPr>
          <a:xfrm>
            <a:off x="2911837" y="9075398"/>
            <a:ext cx="1428042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518353F-794D-3C2E-E00A-CD0754A7F2E7}"/>
              </a:ext>
            </a:extLst>
          </p:cNvPr>
          <p:cNvPicPr>
            <a:picLocks noChangeAspect="1"/>
          </p:cNvPicPr>
          <p:nvPr/>
        </p:nvPicPr>
        <p:blipFill>
          <a:blip r:embed="rId5"/>
          <a:stretch>
            <a:fillRect/>
          </a:stretch>
        </p:blipFill>
        <p:spPr>
          <a:xfrm>
            <a:off x="7366003" y="2826163"/>
            <a:ext cx="5588000" cy="38100"/>
          </a:xfrm>
          <a:prstGeom prst="rect">
            <a:avLst/>
          </a:prstGeom>
        </p:spPr>
      </p:pic>
      <p:grpSp>
        <p:nvGrpSpPr>
          <p:cNvPr id="8" name="Group 7">
            <a:extLst>
              <a:ext uri="{FF2B5EF4-FFF2-40B4-BE49-F238E27FC236}">
                <a16:creationId xmlns:a16="http://schemas.microsoft.com/office/drawing/2014/main" id="{8CD25A12-FE5B-46D8-5027-653A4D57C482}"/>
              </a:ext>
            </a:extLst>
          </p:cNvPr>
          <p:cNvGrpSpPr/>
          <p:nvPr/>
        </p:nvGrpSpPr>
        <p:grpSpPr>
          <a:xfrm>
            <a:off x="3803852" y="3268456"/>
            <a:ext cx="1234065" cy="691853"/>
            <a:chOff x="3924662" y="3147304"/>
            <a:chExt cx="1234065" cy="691853"/>
          </a:xfrm>
        </p:grpSpPr>
        <p:sp>
          <p:nvSpPr>
            <p:cNvPr id="13" name="object 36">
              <a:extLst>
                <a:ext uri="{FF2B5EF4-FFF2-40B4-BE49-F238E27FC236}">
                  <a16:creationId xmlns:a16="http://schemas.microsoft.com/office/drawing/2014/main" id="{F6C161C3-9C41-4821-46DF-C39EE9DF8DAF}"/>
                </a:ext>
              </a:extLst>
            </p:cNvPr>
            <p:cNvSpPr txBox="1"/>
            <p:nvPr/>
          </p:nvSpPr>
          <p:spPr>
            <a:xfrm>
              <a:off x="4622414" y="3346702"/>
              <a:ext cx="536313" cy="278281"/>
            </a:xfrm>
            <a:prstGeom prst="rect">
              <a:avLst/>
            </a:prstGeom>
          </p:spPr>
          <p:txBody>
            <a:bodyPr vert="horz" wrap="square" lIns="0" tIns="16510" rIns="0" bIns="0" rtlCol="0">
              <a:spAutoFit/>
            </a:bodyPr>
            <a:lstStyle/>
            <a:p>
              <a:pPr marL="12700">
                <a:lnSpc>
                  <a:spcPct val="100000"/>
                </a:lnSpc>
                <a:spcBef>
                  <a:spcPts val="130"/>
                </a:spcBef>
              </a:pPr>
              <a:r>
                <a:rPr lang="en-US" sz="1700" b="1" spc="-25" dirty="0">
                  <a:solidFill>
                    <a:schemeClr val="bg1"/>
                  </a:solidFill>
                  <a:latin typeface="Helvetica Neue"/>
                  <a:cs typeface="Helvetica Neue"/>
                </a:rPr>
                <a:t>-5</a:t>
              </a:r>
              <a:r>
                <a:rPr lang="en-BH" sz="1700" b="1" spc="-25" dirty="0">
                  <a:solidFill>
                    <a:schemeClr val="bg1"/>
                  </a:solidFill>
                  <a:latin typeface="Helvetica Neue"/>
                  <a:cs typeface="Helvetica Neue"/>
                </a:rPr>
                <a:t>%</a:t>
              </a:r>
              <a:endParaRPr sz="1700" dirty="0">
                <a:solidFill>
                  <a:schemeClr val="bg1"/>
                </a:solidFill>
                <a:latin typeface="Helvetica Neue"/>
                <a:cs typeface="Helvetica Neue"/>
              </a:endParaRPr>
            </a:p>
          </p:txBody>
        </p:sp>
        <p:pic>
          <p:nvPicPr>
            <p:cNvPr id="16" name="Graphic 15" descr="Arrow: Clockwise curve with solid fill">
              <a:extLst>
                <a:ext uri="{FF2B5EF4-FFF2-40B4-BE49-F238E27FC236}">
                  <a16:creationId xmlns:a16="http://schemas.microsoft.com/office/drawing/2014/main" id="{4D1672D0-4534-8A1A-E142-DA9F3F4D5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flipV="1">
              <a:off x="3924662" y="3147304"/>
              <a:ext cx="691853" cy="691853"/>
            </a:xfrm>
            <a:prstGeom prst="rect">
              <a:avLst/>
            </a:prstGeom>
          </p:spPr>
        </p:pic>
      </p:grpSp>
      <p:grpSp>
        <p:nvGrpSpPr>
          <p:cNvPr id="6" name="Group 5">
            <a:extLst>
              <a:ext uri="{FF2B5EF4-FFF2-40B4-BE49-F238E27FC236}">
                <a16:creationId xmlns:a16="http://schemas.microsoft.com/office/drawing/2014/main" id="{10B8B307-925A-25D6-F5B9-4C7C819FFCD7}"/>
              </a:ext>
            </a:extLst>
          </p:cNvPr>
          <p:cNvGrpSpPr/>
          <p:nvPr/>
        </p:nvGrpSpPr>
        <p:grpSpPr>
          <a:xfrm>
            <a:off x="6903635" y="6072498"/>
            <a:ext cx="980125" cy="691853"/>
            <a:chOff x="6920018" y="6130303"/>
            <a:chExt cx="980125" cy="691853"/>
          </a:xfrm>
        </p:grpSpPr>
        <p:sp>
          <p:nvSpPr>
            <p:cNvPr id="22" name="object 38">
              <a:extLst>
                <a:ext uri="{FF2B5EF4-FFF2-40B4-BE49-F238E27FC236}">
                  <a16:creationId xmlns:a16="http://schemas.microsoft.com/office/drawing/2014/main" id="{2E306201-57BD-536A-59AC-912CA41C5EB0}"/>
                </a:ext>
              </a:extLst>
            </p:cNvPr>
            <p:cNvSpPr txBox="1"/>
            <p:nvPr/>
          </p:nvSpPr>
          <p:spPr>
            <a:xfrm>
              <a:off x="6920018" y="6381017"/>
              <a:ext cx="445985" cy="278281"/>
            </a:xfrm>
            <a:prstGeom prst="rect">
              <a:avLst/>
            </a:prstGeom>
          </p:spPr>
          <p:txBody>
            <a:bodyPr vert="horz" wrap="square" lIns="0" tIns="16510" rIns="0" bIns="0" rtlCol="0">
              <a:spAutoFit/>
            </a:bodyPr>
            <a:lstStyle/>
            <a:p>
              <a:pPr marL="12700">
                <a:lnSpc>
                  <a:spcPct val="100000"/>
                </a:lnSpc>
                <a:spcBef>
                  <a:spcPts val="130"/>
                </a:spcBef>
              </a:pPr>
              <a:r>
                <a:rPr lang="en-US" sz="1700" b="1" spc="-25" dirty="0">
                  <a:solidFill>
                    <a:schemeClr val="bg1"/>
                  </a:solidFill>
                  <a:latin typeface="Helvetica Neue"/>
                  <a:cs typeface="Helvetica Neue"/>
                </a:rPr>
                <a:t>74</a:t>
              </a:r>
              <a:r>
                <a:rPr sz="1700" b="1" spc="-25" dirty="0">
                  <a:solidFill>
                    <a:schemeClr val="bg1"/>
                  </a:solidFill>
                  <a:latin typeface="Helvetica Neue"/>
                  <a:cs typeface="Helvetica Neue"/>
                </a:rPr>
                <a:t>%</a:t>
              </a:r>
              <a:endParaRPr sz="1700" dirty="0">
                <a:solidFill>
                  <a:schemeClr val="bg1"/>
                </a:solidFill>
                <a:latin typeface="Helvetica Neue"/>
                <a:cs typeface="Helvetica Neue"/>
              </a:endParaRPr>
            </a:p>
          </p:txBody>
        </p:sp>
        <p:pic>
          <p:nvPicPr>
            <p:cNvPr id="17" name="Graphic 16" descr="Arrow: Clockwise curve with solid fill">
              <a:extLst>
                <a:ext uri="{FF2B5EF4-FFF2-40B4-BE49-F238E27FC236}">
                  <a16:creationId xmlns:a16="http://schemas.microsoft.com/office/drawing/2014/main" id="{C5BB6442-6FF5-AF5B-13AD-A136A5820A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flipH="1" flipV="1">
              <a:off x="7208290" y="6130303"/>
              <a:ext cx="691853" cy="691853"/>
            </a:xfrm>
            <a:prstGeom prst="rect">
              <a:avLst/>
            </a:prstGeom>
          </p:spPr>
        </p:pic>
      </p:grpSp>
      <p:pic>
        <p:nvPicPr>
          <p:cNvPr id="23" name="Graphic 22" descr="Arrow: Clockwise curve with solid fill">
            <a:extLst>
              <a:ext uri="{FF2B5EF4-FFF2-40B4-BE49-F238E27FC236}">
                <a16:creationId xmlns:a16="http://schemas.microsoft.com/office/drawing/2014/main" id="{0A855994-8F1B-2E77-1F7A-18C25212FF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flipV="1">
            <a:off x="15010836" y="4881824"/>
            <a:ext cx="691853" cy="691853"/>
          </a:xfrm>
          <a:prstGeom prst="rect">
            <a:avLst/>
          </a:prstGeom>
        </p:spPr>
      </p:pic>
      <p:grpSp>
        <p:nvGrpSpPr>
          <p:cNvPr id="9" name="Group 8">
            <a:extLst>
              <a:ext uri="{FF2B5EF4-FFF2-40B4-BE49-F238E27FC236}">
                <a16:creationId xmlns:a16="http://schemas.microsoft.com/office/drawing/2014/main" id="{2D58A85B-FBEC-C68F-DF33-41180A849FFE}"/>
              </a:ext>
            </a:extLst>
          </p:cNvPr>
          <p:cNvGrpSpPr/>
          <p:nvPr/>
        </p:nvGrpSpPr>
        <p:grpSpPr>
          <a:xfrm>
            <a:off x="6268281" y="9430348"/>
            <a:ext cx="7567538" cy="479424"/>
            <a:chOff x="6366936" y="9430348"/>
            <a:chExt cx="7567538" cy="479424"/>
          </a:xfrm>
        </p:grpSpPr>
        <p:sp>
          <p:nvSpPr>
            <p:cNvPr id="47" name="object 54">
              <a:extLst>
                <a:ext uri="{FF2B5EF4-FFF2-40B4-BE49-F238E27FC236}">
                  <a16:creationId xmlns:a16="http://schemas.microsoft.com/office/drawing/2014/main" id="{2014AEAB-0E31-A445-0BE5-9A2BA659D51E}"/>
                </a:ext>
              </a:extLst>
            </p:cNvPr>
            <p:cNvSpPr txBox="1"/>
            <p:nvPr/>
          </p:nvSpPr>
          <p:spPr>
            <a:xfrm>
              <a:off x="7554217" y="9474199"/>
              <a:ext cx="2304149" cy="324448"/>
            </a:xfrm>
            <a:prstGeom prst="rect">
              <a:avLst/>
            </a:prstGeom>
          </p:spPr>
          <p:txBody>
            <a:bodyPr vert="horz" wrap="square" lIns="0" tIns="16510" rIns="0" bIns="0" rtlCol="0">
              <a:spAutoFit/>
            </a:bodyPr>
            <a:lstStyle/>
            <a:p>
              <a:pPr marL="12700">
                <a:lnSpc>
                  <a:spcPct val="100000"/>
                </a:lnSpc>
                <a:spcBef>
                  <a:spcPts val="130"/>
                </a:spcBef>
              </a:pPr>
              <a:r>
                <a:rPr lang="en-US" sz="2000" b="1" dirty="0">
                  <a:solidFill>
                    <a:schemeClr val="bg1"/>
                  </a:solidFill>
                  <a:latin typeface="Arial" panose="020B0604020202020204" pitchFamily="34" charset="0"/>
                  <a:cs typeface="Arial" panose="020B0604020202020204" pitchFamily="34" charset="0"/>
                </a:rPr>
                <a:t>30 Sep 2024</a:t>
              </a:r>
              <a:endParaRPr sz="2000" dirty="0">
                <a:solidFill>
                  <a:schemeClr val="bg1"/>
                </a:solidFill>
                <a:latin typeface="Arial" panose="020B0604020202020204" pitchFamily="34" charset="0"/>
                <a:cs typeface="Arial" panose="020B0604020202020204" pitchFamily="34" charset="0"/>
              </a:endParaRPr>
            </a:p>
          </p:txBody>
        </p:sp>
        <p:sp>
          <p:nvSpPr>
            <p:cNvPr id="48" name="object 55">
              <a:extLst>
                <a:ext uri="{FF2B5EF4-FFF2-40B4-BE49-F238E27FC236}">
                  <a16:creationId xmlns:a16="http://schemas.microsoft.com/office/drawing/2014/main" id="{2F01F652-51E4-42BD-9881-277C20C9B446}"/>
                </a:ext>
              </a:extLst>
            </p:cNvPr>
            <p:cNvSpPr txBox="1"/>
            <p:nvPr/>
          </p:nvSpPr>
          <p:spPr>
            <a:xfrm>
              <a:off x="11630325" y="9498106"/>
              <a:ext cx="2304149" cy="324448"/>
            </a:xfrm>
            <a:prstGeom prst="rect">
              <a:avLst/>
            </a:prstGeom>
          </p:spPr>
          <p:txBody>
            <a:bodyPr vert="horz" wrap="square" lIns="0" tIns="16510" rIns="0" bIns="0" rtlCol="0">
              <a:spAutoFit/>
            </a:bodyPr>
            <a:lstStyle/>
            <a:p>
              <a:pPr marL="12700">
                <a:lnSpc>
                  <a:spcPct val="100000"/>
                </a:lnSpc>
                <a:spcBef>
                  <a:spcPts val="130"/>
                </a:spcBef>
              </a:pPr>
              <a:r>
                <a:rPr lang="en-US" sz="2000" b="1" dirty="0">
                  <a:solidFill>
                    <a:schemeClr val="bg1"/>
                  </a:solidFill>
                  <a:latin typeface="Arial" panose="020B0604020202020204" pitchFamily="34" charset="0"/>
                  <a:cs typeface="Arial" panose="020B0604020202020204" pitchFamily="34" charset="0"/>
                </a:rPr>
                <a:t>30 Sep 2023</a:t>
              </a:r>
              <a:endParaRPr sz="2000" dirty="0">
                <a:solidFill>
                  <a:schemeClr val="bg1"/>
                </a:solidFill>
                <a:latin typeface="Arial" panose="020B0604020202020204" pitchFamily="34" charset="0"/>
                <a:cs typeface="Arial" panose="020B0604020202020204" pitchFamily="34" charset="0"/>
              </a:endParaRPr>
            </a:p>
          </p:txBody>
        </p:sp>
        <p:sp>
          <p:nvSpPr>
            <p:cNvPr id="24" name="Rectangle: Rounded Corners 167">
              <a:extLst>
                <a:ext uri="{FF2B5EF4-FFF2-40B4-BE49-F238E27FC236}">
                  <a16:creationId xmlns:a16="http://schemas.microsoft.com/office/drawing/2014/main" id="{2786B34C-3269-67A7-430B-32971DCB1E7B}"/>
                </a:ext>
              </a:extLst>
            </p:cNvPr>
            <p:cNvSpPr/>
            <p:nvPr/>
          </p:nvSpPr>
          <p:spPr>
            <a:xfrm>
              <a:off x="6366936" y="9430348"/>
              <a:ext cx="925008" cy="479424"/>
            </a:xfrm>
            <a:prstGeom prst="roundRect">
              <a:avLst/>
            </a:prstGeom>
            <a:solidFill>
              <a:srgbClr val="F193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Rectangle: Rounded Corners 168">
              <a:extLst>
                <a:ext uri="{FF2B5EF4-FFF2-40B4-BE49-F238E27FC236}">
                  <a16:creationId xmlns:a16="http://schemas.microsoft.com/office/drawing/2014/main" id="{C36CC0FD-75FB-0FE5-404B-6D26A7B44134}"/>
                </a:ext>
              </a:extLst>
            </p:cNvPr>
            <p:cNvSpPr/>
            <p:nvPr/>
          </p:nvSpPr>
          <p:spPr>
            <a:xfrm>
              <a:off x="10433039" y="9430348"/>
              <a:ext cx="925009" cy="472469"/>
            </a:xfrm>
            <a:prstGeom prst="roundRect">
              <a:avLst/>
            </a:prstGeom>
            <a:solidFill>
              <a:srgbClr val="FDC50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pic>
        <p:nvPicPr>
          <p:cNvPr id="31" name="Picture 30">
            <a:extLst>
              <a:ext uri="{FF2B5EF4-FFF2-40B4-BE49-F238E27FC236}">
                <a16:creationId xmlns:a16="http://schemas.microsoft.com/office/drawing/2014/main" id="{CB8176F2-DF62-32E3-553D-7400EEEBED19}"/>
              </a:ext>
            </a:extLst>
          </p:cNvPr>
          <p:cNvPicPr>
            <a:picLocks noChangeAspect="1"/>
          </p:cNvPicPr>
          <p:nvPr/>
        </p:nvPicPr>
        <p:blipFill>
          <a:blip r:embed="rId8"/>
          <a:stretch>
            <a:fillRect/>
          </a:stretch>
        </p:blipFill>
        <p:spPr>
          <a:xfrm>
            <a:off x="610890" y="10429300"/>
            <a:ext cx="18882319" cy="45719"/>
          </a:xfrm>
          <a:prstGeom prst="rect">
            <a:avLst/>
          </a:prstGeom>
        </p:spPr>
      </p:pic>
      <p:sp>
        <p:nvSpPr>
          <p:cNvPr id="32" name="object 8">
            <a:extLst>
              <a:ext uri="{FF2B5EF4-FFF2-40B4-BE49-F238E27FC236}">
                <a16:creationId xmlns:a16="http://schemas.microsoft.com/office/drawing/2014/main" id="{12814CC5-9078-A97E-5644-D31929819570}"/>
              </a:ext>
            </a:extLst>
          </p:cNvPr>
          <p:cNvSpPr txBox="1"/>
          <p:nvPr/>
        </p:nvSpPr>
        <p:spPr>
          <a:xfrm>
            <a:off x="2911837" y="9150102"/>
            <a:ext cx="3018097" cy="278281"/>
          </a:xfrm>
          <a:prstGeom prst="rect">
            <a:avLst/>
          </a:prstGeom>
        </p:spPr>
        <p:txBody>
          <a:bodyPr vert="horz" wrap="square" lIns="0" tIns="16510" rIns="0" bIns="0" rtlCol="0">
            <a:spAutoFit/>
          </a:bodyPr>
          <a:lstStyle/>
          <a:p>
            <a:pPr marL="12700">
              <a:lnSpc>
                <a:spcPct val="100000"/>
              </a:lnSpc>
              <a:spcBef>
                <a:spcPts val="130"/>
              </a:spcBef>
            </a:pPr>
            <a:r>
              <a:rPr sz="1700" b="1">
                <a:solidFill>
                  <a:srgbClr val="FFFFFF"/>
                </a:solidFill>
                <a:latin typeface="Arial" panose="020B0604020202020204" pitchFamily="34" charset="0"/>
                <a:cs typeface="Arial" panose="020B0604020202020204" pitchFamily="34" charset="0"/>
              </a:rPr>
              <a:t>In</a:t>
            </a:r>
            <a:r>
              <a:rPr sz="1700" b="1" spc="20">
                <a:solidFill>
                  <a:srgbClr val="FFFFFF"/>
                </a:solidFill>
                <a:latin typeface="Arial" panose="020B0604020202020204" pitchFamily="34" charset="0"/>
                <a:cs typeface="Arial" panose="020B0604020202020204" pitchFamily="34" charset="0"/>
              </a:rPr>
              <a:t> </a:t>
            </a:r>
            <a:r>
              <a:rPr sz="1700" b="1">
                <a:solidFill>
                  <a:srgbClr val="FFFFFF"/>
                </a:solidFill>
                <a:latin typeface="Arial" panose="020B0604020202020204" pitchFamily="34" charset="0"/>
                <a:cs typeface="Arial" panose="020B0604020202020204" pitchFamily="34" charset="0"/>
              </a:rPr>
              <a:t>BD</a:t>
            </a:r>
            <a:r>
              <a:rPr sz="1700" b="1" spc="25">
                <a:solidFill>
                  <a:srgbClr val="FFFFFF"/>
                </a:solidFill>
                <a:latin typeface="Arial" panose="020B0604020202020204" pitchFamily="34" charset="0"/>
                <a:cs typeface="Arial" panose="020B0604020202020204" pitchFamily="34" charset="0"/>
              </a:rPr>
              <a:t> </a:t>
            </a:r>
            <a:r>
              <a:rPr sz="1700" b="1" spc="-10">
                <a:solidFill>
                  <a:srgbClr val="FFFFFF"/>
                </a:solidFill>
                <a:latin typeface="Arial" panose="020B0604020202020204" pitchFamily="34" charset="0"/>
                <a:cs typeface="Arial" panose="020B0604020202020204" pitchFamily="34" charset="0"/>
              </a:rPr>
              <a:t>Millions</a:t>
            </a:r>
            <a:endParaRPr sz="1700">
              <a:solidFill>
                <a:srgbClr val="FFFFFF"/>
              </a:solidFill>
              <a:latin typeface="Arial" panose="020B0604020202020204" pitchFamily="34" charset="0"/>
              <a:cs typeface="Arial" panose="020B0604020202020204" pitchFamily="34" charset="0"/>
            </a:endParaRPr>
          </a:p>
        </p:txBody>
      </p:sp>
      <p:graphicFrame>
        <p:nvGraphicFramePr>
          <p:cNvPr id="2" name="object 6">
            <a:extLst>
              <a:ext uri="{FF2B5EF4-FFF2-40B4-BE49-F238E27FC236}">
                <a16:creationId xmlns:a16="http://schemas.microsoft.com/office/drawing/2014/main" id="{B8293595-0138-CF06-FACE-2E8D895DA808}"/>
              </a:ext>
            </a:extLst>
          </p:cNvPr>
          <p:cNvGraphicFramePr>
            <a:graphicFrameLocks noGrp="1"/>
          </p:cNvGraphicFramePr>
          <p:nvPr>
            <p:extLst>
              <p:ext uri="{D42A27DB-BD31-4B8C-83A1-F6EECF244321}">
                <p14:modId xmlns:p14="http://schemas.microsoft.com/office/powerpoint/2010/main" val="1862784582"/>
              </p:ext>
            </p:extLst>
          </p:nvPr>
        </p:nvGraphicFramePr>
        <p:xfrm>
          <a:off x="2911836" y="8462276"/>
          <a:ext cx="14236021" cy="502920"/>
        </p:xfrm>
        <a:graphic>
          <a:graphicData uri="http://schemas.openxmlformats.org/drawingml/2006/table">
            <a:tbl>
              <a:tblPr firstRow="1" bandRow="1">
                <a:tableStyleId>{2D5ABB26-0587-4C30-8999-92F81FD0307C}</a:tableStyleId>
              </a:tblPr>
              <a:tblGrid>
                <a:gridCol w="2818620">
                  <a:extLst>
                    <a:ext uri="{9D8B030D-6E8A-4147-A177-3AD203B41FA5}">
                      <a16:colId xmlns:a16="http://schemas.microsoft.com/office/drawing/2014/main" val="20000"/>
                    </a:ext>
                  </a:extLst>
                </a:gridCol>
                <a:gridCol w="2985841">
                  <a:extLst>
                    <a:ext uri="{9D8B030D-6E8A-4147-A177-3AD203B41FA5}">
                      <a16:colId xmlns:a16="http://schemas.microsoft.com/office/drawing/2014/main" val="20001"/>
                    </a:ext>
                  </a:extLst>
                </a:gridCol>
                <a:gridCol w="2669458">
                  <a:extLst>
                    <a:ext uri="{9D8B030D-6E8A-4147-A177-3AD203B41FA5}">
                      <a16:colId xmlns:a16="http://schemas.microsoft.com/office/drawing/2014/main" val="20002"/>
                    </a:ext>
                  </a:extLst>
                </a:gridCol>
                <a:gridCol w="2940040">
                  <a:extLst>
                    <a:ext uri="{9D8B030D-6E8A-4147-A177-3AD203B41FA5}">
                      <a16:colId xmlns:a16="http://schemas.microsoft.com/office/drawing/2014/main" val="20003"/>
                    </a:ext>
                  </a:extLst>
                </a:gridCol>
                <a:gridCol w="2822062">
                  <a:extLst>
                    <a:ext uri="{9D8B030D-6E8A-4147-A177-3AD203B41FA5}">
                      <a16:colId xmlns:a16="http://schemas.microsoft.com/office/drawing/2014/main" val="20004"/>
                    </a:ext>
                  </a:extLst>
                </a:gridCol>
              </a:tblGrid>
              <a:tr h="502920">
                <a:tc>
                  <a:txBody>
                    <a:bodyPr/>
                    <a:lstStyle/>
                    <a:p>
                      <a:pPr marL="217170" algn="ctr">
                        <a:lnSpc>
                          <a:spcPts val="1285"/>
                        </a:lnSpc>
                        <a:spcBef>
                          <a:spcPts val="1135"/>
                        </a:spcBef>
                      </a:pPr>
                      <a:r>
                        <a:rPr sz="1600" b="1" spc="-25" dirty="0">
                          <a:solidFill>
                            <a:srgbClr val="FFFFFF"/>
                          </a:solidFill>
                          <a:latin typeface="Arial" panose="020B0604020202020204" pitchFamily="34" charset="0"/>
                          <a:cs typeface="Arial" panose="020B0604020202020204" pitchFamily="34" charset="0"/>
                        </a:rPr>
                        <a:t>N</a:t>
                      </a:r>
                      <a:r>
                        <a:rPr lang="en-US" sz="1600" b="1" spc="-25" dirty="0">
                          <a:solidFill>
                            <a:srgbClr val="FFFFFF"/>
                          </a:solidFill>
                          <a:latin typeface="Arial" panose="020B0604020202020204" pitchFamily="34" charset="0"/>
                          <a:cs typeface="Arial" panose="020B0604020202020204" pitchFamily="34" charset="0"/>
                        </a:rPr>
                        <a:t>et I</a:t>
                      </a:r>
                      <a:r>
                        <a:rPr sz="1600" b="1" spc="-25" dirty="0">
                          <a:solidFill>
                            <a:srgbClr val="FFFFFF"/>
                          </a:solidFill>
                          <a:latin typeface="Arial" panose="020B0604020202020204" pitchFamily="34" charset="0"/>
                          <a:cs typeface="Arial" panose="020B0604020202020204" pitchFamily="34" charset="0"/>
                        </a:rPr>
                        <a:t>nterest</a:t>
                      </a:r>
                      <a:r>
                        <a:rPr lang="en-US" sz="1600" b="1" spc="-25" dirty="0">
                          <a:solidFill>
                            <a:srgbClr val="FFFFFF"/>
                          </a:solidFill>
                          <a:latin typeface="Arial" panose="020B0604020202020204" pitchFamily="34" charset="0"/>
                          <a:cs typeface="Arial" panose="020B0604020202020204" pitchFamily="34" charset="0"/>
                        </a:rPr>
                        <a:t> I</a:t>
                      </a:r>
                      <a:r>
                        <a:rPr sz="1600" b="1" spc="-25" dirty="0">
                          <a:solidFill>
                            <a:srgbClr val="FFFFFF"/>
                          </a:solidFill>
                          <a:latin typeface="Arial" panose="020B0604020202020204" pitchFamily="34" charset="0"/>
                          <a:cs typeface="Arial" panose="020B0604020202020204" pitchFamily="34" charset="0"/>
                        </a:rPr>
                        <a:t>ncome</a:t>
                      </a:r>
                      <a:endParaRPr sz="1600" dirty="0">
                        <a:latin typeface="Arial" panose="020B0604020202020204" pitchFamily="34" charset="0"/>
                        <a:cs typeface="Arial" panose="020B0604020202020204" pitchFamily="34" charset="0"/>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tcPr>
                </a:tc>
                <a:tc>
                  <a:txBody>
                    <a:bodyPr/>
                    <a:lstStyle/>
                    <a:p>
                      <a:pPr marL="796925">
                        <a:lnSpc>
                          <a:spcPts val="1285"/>
                        </a:lnSpc>
                        <a:spcBef>
                          <a:spcPts val="1135"/>
                        </a:spcBef>
                      </a:pPr>
                      <a:r>
                        <a:rPr sz="1600" b="1">
                          <a:solidFill>
                            <a:srgbClr val="FFFFFF"/>
                          </a:solidFill>
                          <a:latin typeface="Arial" panose="020B0604020202020204" pitchFamily="34" charset="0"/>
                          <a:cs typeface="Arial" panose="020B0604020202020204" pitchFamily="34" charset="0"/>
                        </a:rPr>
                        <a:t>Other</a:t>
                      </a:r>
                      <a:r>
                        <a:rPr sz="1600" b="1" spc="50">
                          <a:solidFill>
                            <a:srgbClr val="FFFFFF"/>
                          </a:solidFill>
                          <a:latin typeface="Arial" panose="020B0604020202020204" pitchFamily="34" charset="0"/>
                          <a:cs typeface="Arial" panose="020B0604020202020204" pitchFamily="34" charset="0"/>
                        </a:rPr>
                        <a:t> </a:t>
                      </a:r>
                      <a:r>
                        <a:rPr sz="1600" b="1" spc="-10">
                          <a:solidFill>
                            <a:srgbClr val="FFFFFF"/>
                          </a:solidFill>
                          <a:latin typeface="Arial" panose="020B0604020202020204" pitchFamily="34" charset="0"/>
                          <a:cs typeface="Arial" panose="020B0604020202020204" pitchFamily="34" charset="0"/>
                        </a:rPr>
                        <a:t>Income</a:t>
                      </a:r>
                      <a:endParaRPr sz="1600">
                        <a:latin typeface="Arial" panose="020B0604020202020204" pitchFamily="34" charset="0"/>
                        <a:cs typeface="Arial" panose="020B0604020202020204" pitchFamily="34" charset="0"/>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tcPr>
                </a:tc>
                <a:tc>
                  <a:txBody>
                    <a:bodyPr/>
                    <a:lstStyle/>
                    <a:p>
                      <a:pPr marL="976630">
                        <a:lnSpc>
                          <a:spcPts val="1285"/>
                        </a:lnSpc>
                        <a:spcBef>
                          <a:spcPts val="1135"/>
                        </a:spcBef>
                      </a:pPr>
                      <a:r>
                        <a:rPr sz="1600" b="1" spc="-10">
                          <a:solidFill>
                            <a:srgbClr val="FFFFFF"/>
                          </a:solidFill>
                          <a:latin typeface="Arial" panose="020B0604020202020204" pitchFamily="34" charset="0"/>
                          <a:cs typeface="Arial" panose="020B0604020202020204" pitchFamily="34" charset="0"/>
                        </a:rPr>
                        <a:t>Operating</a:t>
                      </a:r>
                      <a:r>
                        <a:rPr lang="en-US" sz="1600" b="1" spc="-10">
                          <a:solidFill>
                            <a:srgbClr val="FFFFFF"/>
                          </a:solidFill>
                          <a:latin typeface="Arial" panose="020B0604020202020204" pitchFamily="34" charset="0"/>
                          <a:cs typeface="Arial" panose="020B0604020202020204" pitchFamily="34" charset="0"/>
                        </a:rPr>
                        <a:t> Expenses</a:t>
                      </a:r>
                      <a:endParaRPr sz="1600">
                        <a:latin typeface="Arial" panose="020B0604020202020204" pitchFamily="34" charset="0"/>
                        <a:cs typeface="Arial" panose="020B0604020202020204" pitchFamily="34" charset="0"/>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tcPr>
                </a:tc>
                <a:tc>
                  <a:txBody>
                    <a:bodyPr/>
                    <a:lstStyle/>
                    <a:p>
                      <a:pPr marL="767715">
                        <a:lnSpc>
                          <a:spcPts val="1285"/>
                        </a:lnSpc>
                        <a:spcBef>
                          <a:spcPts val="1135"/>
                        </a:spcBef>
                      </a:pPr>
                      <a:r>
                        <a:rPr sz="1600" b="1">
                          <a:solidFill>
                            <a:srgbClr val="FFFFFF"/>
                          </a:solidFill>
                          <a:latin typeface="Arial" panose="020B0604020202020204" pitchFamily="34" charset="0"/>
                          <a:cs typeface="Arial" panose="020B0604020202020204" pitchFamily="34" charset="0"/>
                        </a:rPr>
                        <a:t>Net</a:t>
                      </a:r>
                      <a:r>
                        <a:rPr sz="1600" b="1" spc="30">
                          <a:solidFill>
                            <a:srgbClr val="FFFFFF"/>
                          </a:solidFill>
                          <a:latin typeface="Arial" panose="020B0604020202020204" pitchFamily="34" charset="0"/>
                          <a:cs typeface="Arial" panose="020B0604020202020204" pitchFamily="34" charset="0"/>
                        </a:rPr>
                        <a:t> </a:t>
                      </a:r>
                      <a:r>
                        <a:rPr sz="1600" b="1" spc="-10">
                          <a:solidFill>
                            <a:srgbClr val="FFFFFF"/>
                          </a:solidFill>
                          <a:latin typeface="Arial" panose="020B0604020202020204" pitchFamily="34" charset="0"/>
                          <a:cs typeface="Arial" panose="020B0604020202020204" pitchFamily="34" charset="0"/>
                        </a:rPr>
                        <a:t>Provisions,</a:t>
                      </a:r>
                      <a:r>
                        <a:rPr lang="en-US" sz="1600" b="1" spc="-10">
                          <a:solidFill>
                            <a:srgbClr val="FFFFFF"/>
                          </a:solidFill>
                          <a:latin typeface="Arial" panose="020B0604020202020204" pitchFamily="34" charset="0"/>
                          <a:cs typeface="Arial" panose="020B0604020202020204" pitchFamily="34" charset="0"/>
                        </a:rPr>
                        <a:t> taxes and NCI</a:t>
                      </a:r>
                      <a:endParaRPr sz="1600" b="1">
                        <a:latin typeface="Arial" panose="020B0604020202020204" pitchFamily="34" charset="0"/>
                        <a:cs typeface="Arial" panose="020B0604020202020204" pitchFamily="34" charset="0"/>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tcPr>
                </a:tc>
                <a:tc>
                  <a:txBody>
                    <a:bodyPr/>
                    <a:lstStyle/>
                    <a:p>
                      <a:pPr marL="1085850">
                        <a:lnSpc>
                          <a:spcPts val="1285"/>
                        </a:lnSpc>
                        <a:spcBef>
                          <a:spcPts val="1135"/>
                        </a:spcBef>
                      </a:pPr>
                      <a:r>
                        <a:rPr sz="1600" b="1" dirty="0">
                          <a:solidFill>
                            <a:srgbClr val="FFFFFF"/>
                          </a:solidFill>
                          <a:latin typeface="Arial" panose="020B0604020202020204" pitchFamily="34" charset="0"/>
                          <a:cs typeface="Arial" panose="020B0604020202020204" pitchFamily="34" charset="0"/>
                        </a:rPr>
                        <a:t>Net</a:t>
                      </a:r>
                      <a:r>
                        <a:rPr sz="1600" b="1" spc="30" dirty="0">
                          <a:solidFill>
                            <a:srgbClr val="FFFFFF"/>
                          </a:solidFill>
                          <a:latin typeface="Arial" panose="020B0604020202020204" pitchFamily="34" charset="0"/>
                          <a:cs typeface="Arial" panose="020B0604020202020204" pitchFamily="34" charset="0"/>
                        </a:rPr>
                        <a:t> </a:t>
                      </a:r>
                      <a:r>
                        <a:rPr sz="1600" b="1" spc="-20" dirty="0">
                          <a:solidFill>
                            <a:srgbClr val="FFFFFF"/>
                          </a:solidFill>
                          <a:latin typeface="Arial" panose="020B0604020202020204" pitchFamily="34" charset="0"/>
                          <a:cs typeface="Arial" panose="020B0604020202020204" pitchFamily="34" charset="0"/>
                        </a:rPr>
                        <a:t>Proﬁt</a:t>
                      </a:r>
                      <a:endParaRPr sz="1600" dirty="0">
                        <a:latin typeface="Arial" panose="020B0604020202020204" pitchFamily="34" charset="0"/>
                        <a:cs typeface="Arial" panose="020B0604020202020204" pitchFamily="34" charset="0"/>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tcPr>
                </a:tc>
                <a:extLst>
                  <a:ext uri="{0D108BD9-81ED-4DB2-BD59-A6C34878D82A}">
                    <a16:rowId xmlns:a16="http://schemas.microsoft.com/office/drawing/2014/main" val="10000"/>
                  </a:ext>
                </a:extLst>
              </a:tr>
            </a:tbl>
          </a:graphicData>
        </a:graphic>
      </p:graphicFrame>
      <p:pic>
        <p:nvPicPr>
          <p:cNvPr id="10" name="Picture 9">
            <a:extLst>
              <a:ext uri="{FF2B5EF4-FFF2-40B4-BE49-F238E27FC236}">
                <a16:creationId xmlns:a16="http://schemas.microsoft.com/office/drawing/2014/main" id="{93854454-1D9E-69F2-6E32-9E841F832956}"/>
              </a:ext>
            </a:extLst>
          </p:cNvPr>
          <p:cNvPicPr>
            <a:picLocks noChangeAspect="1"/>
          </p:cNvPicPr>
          <p:nvPr/>
        </p:nvPicPr>
        <p:blipFill>
          <a:blip r:embed="rId9"/>
          <a:stretch>
            <a:fillRect/>
          </a:stretch>
        </p:blipFill>
        <p:spPr>
          <a:xfrm>
            <a:off x="17417087" y="481023"/>
            <a:ext cx="2108200" cy="1190406"/>
          </a:xfrm>
          <a:prstGeom prst="rect">
            <a:avLst/>
          </a:prstGeom>
        </p:spPr>
      </p:pic>
      <p:sp>
        <p:nvSpPr>
          <p:cNvPr id="7" name="object 60">
            <a:extLst>
              <a:ext uri="{FF2B5EF4-FFF2-40B4-BE49-F238E27FC236}">
                <a16:creationId xmlns:a16="http://schemas.microsoft.com/office/drawing/2014/main" id="{D7D14232-6B64-4563-6809-8BE6D98AED9B}"/>
              </a:ext>
            </a:extLst>
          </p:cNvPr>
          <p:cNvSpPr txBox="1">
            <a:spLocks noGrp="1"/>
          </p:cNvSpPr>
          <p:nvPr>
            <p:ph type="title"/>
          </p:nvPr>
        </p:nvSpPr>
        <p:spPr>
          <a:xfrm>
            <a:off x="2282209" y="1818002"/>
            <a:ext cx="15539682" cy="812402"/>
          </a:xfrm>
          <a:prstGeom prst="rect">
            <a:avLst/>
          </a:prstGeom>
        </p:spPr>
        <p:txBody>
          <a:bodyPr vert="horz" wrap="square" lIns="0" tIns="12065" rIns="0" bIns="0" rtlCol="0">
            <a:spAutoFit/>
          </a:bodyPr>
          <a:lstStyle/>
          <a:p>
            <a:pPr marL="12700">
              <a:lnSpc>
                <a:spcPct val="100000"/>
              </a:lnSpc>
              <a:spcBef>
                <a:spcPts val="95"/>
              </a:spcBef>
            </a:pPr>
            <a:r>
              <a:rPr lang="en-US" sz="5200" dirty="0">
                <a:latin typeface="Arial" panose="020B0604020202020204" pitchFamily="34" charset="0"/>
                <a:cs typeface="Arial" panose="020B0604020202020204" pitchFamily="34" charset="0"/>
              </a:rPr>
              <a:t>Financial Performance </a:t>
            </a:r>
            <a:r>
              <a:rPr lang="en-US" sz="5200" spc="-10" dirty="0">
                <a:latin typeface="Arial" panose="020B0604020202020204" pitchFamily="34" charset="0"/>
                <a:cs typeface="Arial" panose="020B0604020202020204" pitchFamily="34" charset="0"/>
              </a:rPr>
              <a:t>– YTD 30 September 2024</a:t>
            </a:r>
            <a:endParaRPr sz="5200" dirty="0">
              <a:latin typeface="Arial" panose="020B0604020202020204" pitchFamily="34" charset="0"/>
              <a:cs typeface="Arial" panose="020B0604020202020204" pitchFamily="34" charset="0"/>
            </a:endParaRPr>
          </a:p>
        </p:txBody>
      </p:sp>
      <p:pic>
        <p:nvPicPr>
          <p:cNvPr id="12" name="Graphic 11" descr="Arrow: Clockwise curve with solid fill">
            <a:extLst>
              <a:ext uri="{FF2B5EF4-FFF2-40B4-BE49-F238E27FC236}">
                <a16:creationId xmlns:a16="http://schemas.microsoft.com/office/drawing/2014/main" id="{FBD85250-1666-9720-8282-FD3F4E5D41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88457" y="5184974"/>
            <a:ext cx="691853" cy="691853"/>
          </a:xfrm>
          <a:prstGeom prst="rect">
            <a:avLst/>
          </a:prstGeom>
        </p:spPr>
      </p:pic>
      <p:pic>
        <p:nvPicPr>
          <p:cNvPr id="14" name="Graphic 13" descr="Arrow: Clockwise curve with solid fill">
            <a:extLst>
              <a:ext uri="{FF2B5EF4-FFF2-40B4-BE49-F238E27FC236}">
                <a16:creationId xmlns:a16="http://schemas.microsoft.com/office/drawing/2014/main" id="{32A9EC5A-94E9-762F-9AB8-18E1B0E710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55683" y="6650605"/>
            <a:ext cx="691853" cy="691853"/>
          </a:xfrm>
          <a:prstGeom prst="rect">
            <a:avLst/>
          </a:prstGeom>
        </p:spPr>
      </p:pic>
    </p:spTree>
    <p:extLst>
      <p:ext uri="{BB962C8B-B14F-4D97-AF65-F5344CB8AC3E}">
        <p14:creationId xmlns:p14="http://schemas.microsoft.com/office/powerpoint/2010/main" val="393282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object 3">
            <a:extLst>
              <a:ext uri="{FF2B5EF4-FFF2-40B4-BE49-F238E27FC236}">
                <a16:creationId xmlns:a16="http://schemas.microsoft.com/office/drawing/2014/main" id="{CCDBDFC6-7002-5A0A-A8E8-A7E45BEF4BB8}"/>
              </a:ext>
            </a:extLst>
          </p:cNvPr>
          <p:cNvPicPr/>
          <p:nvPr/>
        </p:nvPicPr>
        <p:blipFill>
          <a:blip r:embed="rId2" cstate="print"/>
          <a:stretch>
            <a:fillRect/>
          </a:stretch>
        </p:blipFill>
        <p:spPr>
          <a:xfrm>
            <a:off x="1" y="0"/>
            <a:ext cx="20104099" cy="11456284"/>
          </a:xfrm>
          <a:prstGeom prst="rect">
            <a:avLst/>
          </a:prstGeom>
        </p:spPr>
      </p:pic>
      <p:graphicFrame>
        <p:nvGraphicFramePr>
          <p:cNvPr id="6" name="Chart 5">
            <a:extLst>
              <a:ext uri="{FF2B5EF4-FFF2-40B4-BE49-F238E27FC236}">
                <a16:creationId xmlns:a16="http://schemas.microsoft.com/office/drawing/2014/main" id="{216D5F05-2EA9-904D-D567-0B9E883F2DFE}"/>
              </a:ext>
            </a:extLst>
          </p:cNvPr>
          <p:cNvGraphicFramePr/>
          <p:nvPr>
            <p:extLst>
              <p:ext uri="{D42A27DB-BD31-4B8C-83A1-F6EECF244321}">
                <p14:modId xmlns:p14="http://schemas.microsoft.com/office/powerpoint/2010/main" val="3887654312"/>
              </p:ext>
            </p:extLst>
          </p:nvPr>
        </p:nvGraphicFramePr>
        <p:xfrm>
          <a:off x="3221619" y="3637733"/>
          <a:ext cx="13660862" cy="5142390"/>
        </p:xfrm>
        <a:graphic>
          <a:graphicData uri="http://schemas.openxmlformats.org/drawingml/2006/chart">
            <c:chart xmlns:c="http://schemas.openxmlformats.org/drawingml/2006/chart" xmlns:r="http://schemas.openxmlformats.org/officeDocument/2006/relationships" r:id="rId3"/>
          </a:graphicData>
        </a:graphic>
      </p:graphicFrame>
      <p:sp>
        <p:nvSpPr>
          <p:cNvPr id="63" name="TextBox 62">
            <a:extLst>
              <a:ext uri="{FF2B5EF4-FFF2-40B4-BE49-F238E27FC236}">
                <a16:creationId xmlns:a16="http://schemas.microsoft.com/office/drawing/2014/main" id="{6D30BB09-E5CF-72A4-E68F-525AA9C0AEFB}"/>
              </a:ext>
            </a:extLst>
          </p:cNvPr>
          <p:cNvSpPr txBox="1"/>
          <p:nvPr/>
        </p:nvSpPr>
        <p:spPr>
          <a:xfrm>
            <a:off x="18815050" y="9998075"/>
            <a:ext cx="710237" cy="477054"/>
          </a:xfrm>
          <a:prstGeom prst="rect">
            <a:avLst/>
          </a:prstGeom>
          <a:noFill/>
        </p:spPr>
        <p:txBody>
          <a:bodyPr wrap="square" lIns="91440" tIns="45720" rIns="91440" bIns="45720" rtlCol="0" anchor="t">
            <a:spAutoFit/>
          </a:bodyPr>
          <a:lstStyle/>
          <a:p>
            <a:pPr algn="r"/>
            <a:r>
              <a:rPr lang="en-US" sz="2500" baseline="0" dirty="0">
                <a:solidFill>
                  <a:srgbClr val="FFFFFF"/>
                </a:solidFill>
              </a:rPr>
              <a:t>9</a:t>
            </a:r>
          </a:p>
        </p:txBody>
      </p:sp>
      <p:sp>
        <p:nvSpPr>
          <p:cNvPr id="64" name="TextBox 63">
            <a:extLst>
              <a:ext uri="{FF2B5EF4-FFF2-40B4-BE49-F238E27FC236}">
                <a16:creationId xmlns:a16="http://schemas.microsoft.com/office/drawing/2014/main" id="{B4672EE5-F1B8-A726-7D95-6F59AE1FEA35}"/>
              </a:ext>
            </a:extLst>
          </p:cNvPr>
          <p:cNvSpPr txBox="1"/>
          <p:nvPr/>
        </p:nvSpPr>
        <p:spPr>
          <a:xfrm>
            <a:off x="16252791" y="10551328"/>
            <a:ext cx="3272496" cy="276999"/>
          </a:xfrm>
          <a:prstGeom prst="rect">
            <a:avLst/>
          </a:prstGeom>
          <a:noFill/>
        </p:spPr>
        <p:txBody>
          <a:bodyPr wrap="square" rtlCol="0">
            <a:spAutoFit/>
          </a:bodyPr>
          <a:lstStyle/>
          <a:p>
            <a:pPr marL="0" algn="r" defTabSz="914400" rtl="0" eaLnBrk="1" latinLnBrk="0" hangingPunct="1"/>
            <a:r>
              <a:rPr lang="en-US" sz="1200" b="0" kern="1200" baseline="0" dirty="0">
                <a:ln>
                  <a:noFill/>
                </a:ln>
                <a:solidFill>
                  <a:srgbClr val="FFFFFF"/>
                </a:solidFill>
                <a:effectLst/>
                <a:latin typeface="Arial" panose="020B0604020202020204" pitchFamily="34" charset="0"/>
                <a:ea typeface="+mn-ea"/>
                <a:cs typeface="Arial" panose="020B0604020202020204" pitchFamily="34" charset="0"/>
              </a:rPr>
              <a:t>BBK Investors’ Conference Call – Q3 2024</a:t>
            </a:r>
          </a:p>
        </p:txBody>
      </p:sp>
      <p:sp>
        <p:nvSpPr>
          <p:cNvPr id="15" name="object 8">
            <a:extLst>
              <a:ext uri="{FF2B5EF4-FFF2-40B4-BE49-F238E27FC236}">
                <a16:creationId xmlns:a16="http://schemas.microsoft.com/office/drawing/2014/main" id="{CB076F27-4FD5-9C09-23F6-F7D396DE816D}"/>
              </a:ext>
            </a:extLst>
          </p:cNvPr>
          <p:cNvSpPr txBox="1"/>
          <p:nvPr/>
        </p:nvSpPr>
        <p:spPr>
          <a:xfrm>
            <a:off x="2714476" y="9189453"/>
            <a:ext cx="3018097" cy="278281"/>
          </a:xfrm>
          <a:prstGeom prst="rect">
            <a:avLst/>
          </a:prstGeom>
        </p:spPr>
        <p:txBody>
          <a:bodyPr vert="horz" wrap="square" lIns="0" tIns="16510" rIns="0" bIns="0" rtlCol="0">
            <a:spAutoFit/>
          </a:bodyPr>
          <a:lstStyle/>
          <a:p>
            <a:pPr marL="12700">
              <a:lnSpc>
                <a:spcPct val="100000"/>
              </a:lnSpc>
              <a:spcBef>
                <a:spcPts val="130"/>
              </a:spcBef>
            </a:pPr>
            <a:r>
              <a:rPr sz="1700" b="1">
                <a:solidFill>
                  <a:srgbClr val="FFFFFF"/>
                </a:solidFill>
                <a:latin typeface="Arial" panose="020B0604020202020204" pitchFamily="34" charset="0"/>
                <a:cs typeface="Arial" panose="020B0604020202020204" pitchFamily="34" charset="0"/>
              </a:rPr>
              <a:t>In</a:t>
            </a:r>
            <a:r>
              <a:rPr sz="1700" b="1" spc="20">
                <a:solidFill>
                  <a:srgbClr val="FFFFFF"/>
                </a:solidFill>
                <a:latin typeface="Arial" panose="020B0604020202020204" pitchFamily="34" charset="0"/>
                <a:cs typeface="Arial" panose="020B0604020202020204" pitchFamily="34" charset="0"/>
              </a:rPr>
              <a:t> </a:t>
            </a:r>
            <a:r>
              <a:rPr sz="1700" b="1">
                <a:solidFill>
                  <a:srgbClr val="FFFFFF"/>
                </a:solidFill>
                <a:latin typeface="Arial" panose="020B0604020202020204" pitchFamily="34" charset="0"/>
                <a:cs typeface="Arial" panose="020B0604020202020204" pitchFamily="34" charset="0"/>
              </a:rPr>
              <a:t>BD</a:t>
            </a:r>
            <a:r>
              <a:rPr sz="1700" b="1" spc="25">
                <a:solidFill>
                  <a:srgbClr val="FFFFFF"/>
                </a:solidFill>
                <a:latin typeface="Arial" panose="020B0604020202020204" pitchFamily="34" charset="0"/>
                <a:cs typeface="Arial" panose="020B0604020202020204" pitchFamily="34" charset="0"/>
              </a:rPr>
              <a:t> </a:t>
            </a:r>
            <a:r>
              <a:rPr sz="1700" b="1" spc="-10">
                <a:solidFill>
                  <a:srgbClr val="FFFFFF"/>
                </a:solidFill>
                <a:latin typeface="Arial" panose="020B0604020202020204" pitchFamily="34" charset="0"/>
                <a:cs typeface="Arial" panose="020B0604020202020204" pitchFamily="34" charset="0"/>
              </a:rPr>
              <a:t>Millions</a:t>
            </a:r>
            <a:endParaRPr sz="1700">
              <a:solidFill>
                <a:srgbClr val="FFFFFF"/>
              </a:solidFill>
              <a:latin typeface="Arial" panose="020B0604020202020204" pitchFamily="34" charset="0"/>
              <a:cs typeface="Arial" panose="020B0604020202020204" pitchFamily="34" charset="0"/>
            </a:endParaRPr>
          </a:p>
        </p:txBody>
      </p:sp>
      <p:sp>
        <p:nvSpPr>
          <p:cNvPr id="22" name="object 38">
            <a:extLst>
              <a:ext uri="{FF2B5EF4-FFF2-40B4-BE49-F238E27FC236}">
                <a16:creationId xmlns:a16="http://schemas.microsoft.com/office/drawing/2014/main" id="{2E306201-57BD-536A-59AC-912CA41C5EB0}"/>
              </a:ext>
            </a:extLst>
          </p:cNvPr>
          <p:cNvSpPr txBox="1"/>
          <p:nvPr/>
        </p:nvSpPr>
        <p:spPr>
          <a:xfrm>
            <a:off x="4730394" y="5527072"/>
            <a:ext cx="402239" cy="278281"/>
          </a:xfrm>
          <a:prstGeom prst="rect">
            <a:avLst/>
          </a:prstGeom>
        </p:spPr>
        <p:txBody>
          <a:bodyPr vert="horz" wrap="square" lIns="0" tIns="16510" rIns="0" bIns="0" rtlCol="0">
            <a:spAutoFit/>
          </a:bodyPr>
          <a:lstStyle/>
          <a:p>
            <a:pPr marL="12700">
              <a:lnSpc>
                <a:spcPct val="100000"/>
              </a:lnSpc>
              <a:spcBef>
                <a:spcPts val="130"/>
              </a:spcBef>
            </a:pPr>
            <a:r>
              <a:rPr lang="en-US" sz="1700" b="1" spc="-25" dirty="0">
                <a:solidFill>
                  <a:srgbClr val="FFFFFF"/>
                </a:solidFill>
                <a:latin typeface="Helvetica Neue"/>
                <a:cs typeface="Helvetica Neue"/>
              </a:rPr>
              <a:t>1</a:t>
            </a:r>
            <a:r>
              <a:rPr sz="1700" b="1" spc="-25" dirty="0">
                <a:solidFill>
                  <a:srgbClr val="FFFFFF"/>
                </a:solidFill>
                <a:latin typeface="Helvetica Neue"/>
                <a:cs typeface="Helvetica Neue"/>
              </a:rPr>
              <a:t>%</a:t>
            </a:r>
            <a:endParaRPr sz="1700" dirty="0">
              <a:solidFill>
                <a:srgbClr val="FFFFFF"/>
              </a:solidFill>
              <a:latin typeface="Helvetica Neue"/>
              <a:cs typeface="Helvetica Neue"/>
            </a:endParaRPr>
          </a:p>
        </p:txBody>
      </p:sp>
      <p:sp>
        <p:nvSpPr>
          <p:cNvPr id="5" name="object 38">
            <a:extLst>
              <a:ext uri="{FF2B5EF4-FFF2-40B4-BE49-F238E27FC236}">
                <a16:creationId xmlns:a16="http://schemas.microsoft.com/office/drawing/2014/main" id="{4519021B-E1A6-17E4-0DDB-384EEBC86CAF}"/>
              </a:ext>
            </a:extLst>
          </p:cNvPr>
          <p:cNvSpPr txBox="1"/>
          <p:nvPr/>
        </p:nvSpPr>
        <p:spPr>
          <a:xfrm>
            <a:off x="15195693" y="6398559"/>
            <a:ext cx="691854" cy="278281"/>
          </a:xfrm>
          <a:prstGeom prst="rect">
            <a:avLst/>
          </a:prstGeom>
        </p:spPr>
        <p:txBody>
          <a:bodyPr vert="horz" wrap="square" lIns="0" tIns="16510" rIns="0" bIns="0" rtlCol="0">
            <a:spAutoFit/>
          </a:bodyPr>
          <a:lstStyle/>
          <a:p>
            <a:pPr marL="12700">
              <a:lnSpc>
                <a:spcPct val="100000"/>
              </a:lnSpc>
              <a:spcBef>
                <a:spcPts val="130"/>
              </a:spcBef>
            </a:pPr>
            <a:r>
              <a:rPr lang="en-US" sz="1700" b="1" spc="-25" dirty="0">
                <a:solidFill>
                  <a:srgbClr val="FFFFFF"/>
                </a:solidFill>
                <a:latin typeface="Helvetica Neue"/>
                <a:cs typeface="Helvetica Neue"/>
              </a:rPr>
              <a:t>-0.2</a:t>
            </a:r>
            <a:r>
              <a:rPr sz="1700" b="1" spc="-25" dirty="0">
                <a:solidFill>
                  <a:srgbClr val="FFFFFF"/>
                </a:solidFill>
                <a:latin typeface="Helvetica Neue"/>
                <a:cs typeface="Helvetica Neue"/>
              </a:rPr>
              <a:t>%</a:t>
            </a:r>
            <a:endParaRPr sz="1700" dirty="0">
              <a:solidFill>
                <a:srgbClr val="FFFFFF"/>
              </a:solidFill>
              <a:latin typeface="Helvetica Neue"/>
              <a:cs typeface="Helvetica Neue"/>
            </a:endParaRPr>
          </a:p>
        </p:txBody>
      </p:sp>
      <p:sp>
        <p:nvSpPr>
          <p:cNvPr id="8" name="object 36">
            <a:extLst>
              <a:ext uri="{FF2B5EF4-FFF2-40B4-BE49-F238E27FC236}">
                <a16:creationId xmlns:a16="http://schemas.microsoft.com/office/drawing/2014/main" id="{1D39D2E6-B04A-611A-5674-CD1B5A49E2AF}"/>
              </a:ext>
            </a:extLst>
          </p:cNvPr>
          <p:cNvSpPr txBox="1"/>
          <p:nvPr/>
        </p:nvSpPr>
        <p:spPr>
          <a:xfrm>
            <a:off x="7911971" y="3276754"/>
            <a:ext cx="479252" cy="276056"/>
          </a:xfrm>
          <a:prstGeom prst="rect">
            <a:avLst/>
          </a:prstGeom>
        </p:spPr>
        <p:txBody>
          <a:bodyPr vert="horz" wrap="square" lIns="0" tIns="16510" rIns="0" bIns="0" rtlCol="0">
            <a:spAutoFit/>
          </a:bodyPr>
          <a:lstStyle/>
          <a:p>
            <a:pPr marL="12700">
              <a:lnSpc>
                <a:spcPct val="100000"/>
              </a:lnSpc>
              <a:spcBef>
                <a:spcPts val="130"/>
              </a:spcBef>
            </a:pPr>
            <a:r>
              <a:rPr lang="en-US" sz="1700" b="1" spc="-25" dirty="0">
                <a:solidFill>
                  <a:srgbClr val="FFFFFF"/>
                </a:solidFill>
                <a:latin typeface="Helvetica Neue"/>
                <a:cs typeface="Helvetica Neue"/>
              </a:rPr>
              <a:t>7</a:t>
            </a:r>
            <a:r>
              <a:rPr sz="1700" b="1" spc="-25" dirty="0">
                <a:solidFill>
                  <a:srgbClr val="FFFFFF"/>
                </a:solidFill>
                <a:latin typeface="Helvetica Neue"/>
                <a:cs typeface="Helvetica Neue"/>
              </a:rPr>
              <a:t>%</a:t>
            </a:r>
            <a:endParaRPr sz="1700" dirty="0">
              <a:solidFill>
                <a:srgbClr val="FFFFFF"/>
              </a:solidFill>
              <a:latin typeface="Helvetica Neue"/>
              <a:cs typeface="Helvetica Neue"/>
            </a:endParaRPr>
          </a:p>
        </p:txBody>
      </p:sp>
      <p:sp>
        <p:nvSpPr>
          <p:cNvPr id="3" name="object 60">
            <a:extLst>
              <a:ext uri="{FF2B5EF4-FFF2-40B4-BE49-F238E27FC236}">
                <a16:creationId xmlns:a16="http://schemas.microsoft.com/office/drawing/2014/main" id="{88C17C5F-A518-6AE6-4094-123500EEB972}"/>
              </a:ext>
            </a:extLst>
          </p:cNvPr>
          <p:cNvSpPr txBox="1">
            <a:spLocks/>
          </p:cNvSpPr>
          <p:nvPr/>
        </p:nvSpPr>
        <p:spPr>
          <a:xfrm>
            <a:off x="2714476" y="1710588"/>
            <a:ext cx="15539682" cy="935513"/>
          </a:xfrm>
          <a:prstGeom prst="rect">
            <a:avLst/>
          </a:prstGeom>
        </p:spPr>
        <p:txBody>
          <a:bodyPr vert="horz" wrap="square" lIns="0" tIns="12065" rIns="0" bIns="0" rtlCol="0">
            <a:spAutoFit/>
          </a:bodyPr>
          <a:lstStyle>
            <a:lvl1pPr>
              <a:defRPr sz="4950" b="1" i="0">
                <a:solidFill>
                  <a:schemeClr val="bg1"/>
                </a:solidFill>
                <a:latin typeface="Helvetica Neue"/>
                <a:ea typeface="+mj-ea"/>
                <a:cs typeface="Helvetica Neue"/>
              </a:defRPr>
            </a:lvl1pPr>
          </a:lstStyle>
          <a:p>
            <a:pPr marL="12700" algn="ctr">
              <a:spcBef>
                <a:spcPts val="95"/>
              </a:spcBef>
            </a:pPr>
            <a:r>
              <a:rPr lang="en-US" sz="6000" dirty="0">
                <a:solidFill>
                  <a:srgbClr val="FFFFFF"/>
                </a:solidFill>
                <a:latin typeface="Arial" panose="020B0604020202020204" pitchFamily="34" charset="0"/>
                <a:cs typeface="Arial" panose="020B0604020202020204" pitchFamily="34" charset="0"/>
              </a:rPr>
              <a:t>Financial Position </a:t>
            </a:r>
            <a:r>
              <a:rPr lang="en-US" sz="6000" spc="-10" dirty="0">
                <a:solidFill>
                  <a:srgbClr val="FFFFFF"/>
                </a:solidFill>
                <a:latin typeface="Arial" panose="020B0604020202020204" pitchFamily="34" charset="0"/>
                <a:cs typeface="Arial" panose="020B0604020202020204" pitchFamily="34" charset="0"/>
              </a:rPr>
              <a:t>– 30 September 2024</a:t>
            </a:r>
            <a:endParaRPr lang="en-US" sz="6000" dirty="0">
              <a:solidFill>
                <a:srgbClr val="FFFFFF"/>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8A6E942-7FCF-B815-4137-FD60898E50F7}"/>
              </a:ext>
            </a:extLst>
          </p:cNvPr>
          <p:cNvPicPr>
            <a:picLocks noChangeAspect="1"/>
          </p:cNvPicPr>
          <p:nvPr/>
        </p:nvPicPr>
        <p:blipFill>
          <a:blip r:embed="rId4"/>
          <a:stretch>
            <a:fillRect/>
          </a:stretch>
        </p:blipFill>
        <p:spPr>
          <a:xfrm>
            <a:off x="7366003" y="2826163"/>
            <a:ext cx="5588000" cy="38100"/>
          </a:xfrm>
          <a:prstGeom prst="rect">
            <a:avLst/>
          </a:prstGeom>
        </p:spPr>
      </p:pic>
      <p:pic>
        <p:nvPicPr>
          <p:cNvPr id="11" name="Picture 10">
            <a:extLst>
              <a:ext uri="{FF2B5EF4-FFF2-40B4-BE49-F238E27FC236}">
                <a16:creationId xmlns:a16="http://schemas.microsoft.com/office/drawing/2014/main" id="{8500C3A2-B241-6AB1-399F-43B49D766B8C}"/>
              </a:ext>
            </a:extLst>
          </p:cNvPr>
          <p:cNvPicPr>
            <a:picLocks noChangeAspect="1"/>
          </p:cNvPicPr>
          <p:nvPr/>
        </p:nvPicPr>
        <p:blipFill>
          <a:blip r:embed="rId5"/>
          <a:stretch>
            <a:fillRect/>
          </a:stretch>
        </p:blipFill>
        <p:spPr>
          <a:xfrm>
            <a:off x="17417087" y="481023"/>
            <a:ext cx="2108200" cy="1190406"/>
          </a:xfrm>
          <a:prstGeom prst="rect">
            <a:avLst/>
          </a:prstGeom>
        </p:spPr>
      </p:pic>
      <p:pic>
        <p:nvPicPr>
          <p:cNvPr id="13" name="Graphic 12" descr="Arrow: Clockwise curve with solid fill">
            <a:extLst>
              <a:ext uri="{FF2B5EF4-FFF2-40B4-BE49-F238E27FC236}">
                <a16:creationId xmlns:a16="http://schemas.microsoft.com/office/drawing/2014/main" id="{8A11EDFA-33A1-830B-5B3C-2FD130D9F2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51597" y="3092406"/>
            <a:ext cx="691854" cy="691854"/>
          </a:xfrm>
          <a:prstGeom prst="rect">
            <a:avLst/>
          </a:prstGeom>
        </p:spPr>
      </p:pic>
      <p:pic>
        <p:nvPicPr>
          <p:cNvPr id="19" name="Picture 18">
            <a:extLst>
              <a:ext uri="{FF2B5EF4-FFF2-40B4-BE49-F238E27FC236}">
                <a16:creationId xmlns:a16="http://schemas.microsoft.com/office/drawing/2014/main" id="{C82F511E-67CA-8E19-DC9D-01AE060C22AB}"/>
              </a:ext>
            </a:extLst>
          </p:cNvPr>
          <p:cNvPicPr>
            <a:picLocks noChangeAspect="1"/>
          </p:cNvPicPr>
          <p:nvPr/>
        </p:nvPicPr>
        <p:blipFill>
          <a:blip r:embed="rId8"/>
          <a:stretch>
            <a:fillRect/>
          </a:stretch>
        </p:blipFill>
        <p:spPr>
          <a:xfrm flipH="1" flipV="1">
            <a:off x="4946262" y="5321898"/>
            <a:ext cx="695049" cy="695049"/>
          </a:xfrm>
          <a:prstGeom prst="rect">
            <a:avLst/>
          </a:prstGeom>
        </p:spPr>
      </p:pic>
      <p:pic>
        <p:nvPicPr>
          <p:cNvPr id="23" name="Graphic 22" descr="Arrow: Clockwise curve with solid fill">
            <a:extLst>
              <a:ext uri="{FF2B5EF4-FFF2-40B4-BE49-F238E27FC236}">
                <a16:creationId xmlns:a16="http://schemas.microsoft.com/office/drawing/2014/main" id="{155C6E45-86A6-00C6-4AEB-77E5C5F2CC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30325" y="4721485"/>
            <a:ext cx="691854" cy="691854"/>
          </a:xfrm>
          <a:prstGeom prst="rect">
            <a:avLst/>
          </a:prstGeom>
        </p:spPr>
      </p:pic>
      <p:sp>
        <p:nvSpPr>
          <p:cNvPr id="30" name="Rectangle: Rounded Corners 167">
            <a:extLst>
              <a:ext uri="{FF2B5EF4-FFF2-40B4-BE49-F238E27FC236}">
                <a16:creationId xmlns:a16="http://schemas.microsoft.com/office/drawing/2014/main" id="{12B61B7B-5B43-72FE-488E-224A56509058}"/>
              </a:ext>
            </a:extLst>
          </p:cNvPr>
          <p:cNvSpPr/>
          <p:nvPr/>
        </p:nvSpPr>
        <p:spPr>
          <a:xfrm>
            <a:off x="6366936" y="9430788"/>
            <a:ext cx="925008" cy="479424"/>
          </a:xfrm>
          <a:prstGeom prst="roundRect">
            <a:avLst/>
          </a:prstGeom>
          <a:solidFill>
            <a:srgbClr val="F193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3" name="Rectangle: Rounded Corners 168">
            <a:extLst>
              <a:ext uri="{FF2B5EF4-FFF2-40B4-BE49-F238E27FC236}">
                <a16:creationId xmlns:a16="http://schemas.microsoft.com/office/drawing/2014/main" id="{8A972848-10E7-2B7D-ED86-ADEEDF48ACCC}"/>
              </a:ext>
            </a:extLst>
          </p:cNvPr>
          <p:cNvSpPr/>
          <p:nvPr/>
        </p:nvSpPr>
        <p:spPr>
          <a:xfrm>
            <a:off x="10433039" y="9430788"/>
            <a:ext cx="925009" cy="472469"/>
          </a:xfrm>
          <a:prstGeom prst="roundRect">
            <a:avLst/>
          </a:prstGeom>
          <a:solidFill>
            <a:srgbClr val="FDC50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37" name="Picture 36">
            <a:extLst>
              <a:ext uri="{FF2B5EF4-FFF2-40B4-BE49-F238E27FC236}">
                <a16:creationId xmlns:a16="http://schemas.microsoft.com/office/drawing/2014/main" id="{43CD1BC8-33ED-0671-6527-688BC6059E6C}"/>
              </a:ext>
            </a:extLst>
          </p:cNvPr>
          <p:cNvPicPr>
            <a:picLocks noChangeAspect="1"/>
          </p:cNvPicPr>
          <p:nvPr/>
        </p:nvPicPr>
        <p:blipFill>
          <a:blip r:embed="rId9"/>
          <a:stretch>
            <a:fillRect/>
          </a:stretch>
        </p:blipFill>
        <p:spPr>
          <a:xfrm>
            <a:off x="610890" y="10429300"/>
            <a:ext cx="18882319" cy="45719"/>
          </a:xfrm>
          <a:prstGeom prst="rect">
            <a:avLst/>
          </a:prstGeom>
        </p:spPr>
      </p:pic>
      <p:cxnSp>
        <p:nvCxnSpPr>
          <p:cNvPr id="38" name="Straight Connector 37">
            <a:extLst>
              <a:ext uri="{FF2B5EF4-FFF2-40B4-BE49-F238E27FC236}">
                <a16:creationId xmlns:a16="http://schemas.microsoft.com/office/drawing/2014/main" id="{22D0E2FC-8617-6F01-910E-BAA836425406}"/>
              </a:ext>
            </a:extLst>
          </p:cNvPr>
          <p:cNvCxnSpPr>
            <a:cxnSpLocks/>
          </p:cNvCxnSpPr>
          <p:nvPr/>
        </p:nvCxnSpPr>
        <p:spPr>
          <a:xfrm>
            <a:off x="2714476" y="9075398"/>
            <a:ext cx="1428042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54">
            <a:extLst>
              <a:ext uri="{FF2B5EF4-FFF2-40B4-BE49-F238E27FC236}">
                <a16:creationId xmlns:a16="http://schemas.microsoft.com/office/drawing/2014/main" id="{1AB13920-B44E-39C3-04B4-5EB096C72E00}"/>
              </a:ext>
            </a:extLst>
          </p:cNvPr>
          <p:cNvSpPr txBox="1"/>
          <p:nvPr/>
        </p:nvSpPr>
        <p:spPr>
          <a:xfrm>
            <a:off x="7554217" y="9474199"/>
            <a:ext cx="2304149" cy="324448"/>
          </a:xfrm>
          <a:prstGeom prst="rect">
            <a:avLst/>
          </a:prstGeom>
        </p:spPr>
        <p:txBody>
          <a:bodyPr vert="horz" wrap="square" lIns="0" tIns="16510" rIns="0" bIns="0" rtlCol="0">
            <a:spAutoFit/>
          </a:bodyPr>
          <a:lstStyle/>
          <a:p>
            <a:pPr marL="12700">
              <a:lnSpc>
                <a:spcPct val="100000"/>
              </a:lnSpc>
              <a:spcBef>
                <a:spcPts val="130"/>
              </a:spcBef>
            </a:pPr>
            <a:r>
              <a:rPr lang="en-US" sz="2000" b="1" dirty="0">
                <a:solidFill>
                  <a:srgbClr val="FFFFFF"/>
                </a:solidFill>
                <a:latin typeface="Arial" panose="020B0604020202020204" pitchFamily="34" charset="0"/>
                <a:cs typeface="Arial" panose="020B0604020202020204" pitchFamily="34" charset="0"/>
              </a:rPr>
              <a:t>30 Sep 2024</a:t>
            </a:r>
            <a:endParaRPr lang="en-US" sz="2000" dirty="0">
              <a:solidFill>
                <a:srgbClr val="FFFFFF"/>
              </a:solidFill>
              <a:latin typeface="Arial" panose="020B0604020202020204" pitchFamily="34" charset="0"/>
              <a:cs typeface="Arial" panose="020B0604020202020204" pitchFamily="34" charset="0"/>
            </a:endParaRPr>
          </a:p>
        </p:txBody>
      </p:sp>
      <p:sp>
        <p:nvSpPr>
          <p:cNvPr id="40" name="object 55">
            <a:extLst>
              <a:ext uri="{FF2B5EF4-FFF2-40B4-BE49-F238E27FC236}">
                <a16:creationId xmlns:a16="http://schemas.microsoft.com/office/drawing/2014/main" id="{1DE2C642-7E93-ECC4-3DE6-D43B482E75A1}"/>
              </a:ext>
            </a:extLst>
          </p:cNvPr>
          <p:cNvSpPr txBox="1"/>
          <p:nvPr/>
        </p:nvSpPr>
        <p:spPr>
          <a:xfrm>
            <a:off x="11630325" y="9498106"/>
            <a:ext cx="2304149" cy="324448"/>
          </a:xfrm>
          <a:prstGeom prst="rect">
            <a:avLst/>
          </a:prstGeom>
        </p:spPr>
        <p:txBody>
          <a:bodyPr vert="horz" wrap="square" lIns="0" tIns="16510" rIns="0" bIns="0" rtlCol="0">
            <a:spAutoFit/>
          </a:bodyPr>
          <a:lstStyle/>
          <a:p>
            <a:pPr marL="12700">
              <a:lnSpc>
                <a:spcPct val="100000"/>
              </a:lnSpc>
              <a:spcBef>
                <a:spcPts val="130"/>
              </a:spcBef>
            </a:pPr>
            <a:r>
              <a:rPr lang="en-US" sz="2000" b="1" dirty="0">
                <a:solidFill>
                  <a:srgbClr val="FFFFFF"/>
                </a:solidFill>
                <a:latin typeface="Arial" panose="020B0604020202020204" pitchFamily="34" charset="0"/>
                <a:cs typeface="Arial" panose="020B0604020202020204" pitchFamily="34" charset="0"/>
              </a:rPr>
              <a:t>31 Dec 2023</a:t>
            </a:r>
            <a:endParaRPr lang="en-US" sz="2000" dirty="0">
              <a:solidFill>
                <a:srgbClr val="FFFFFF"/>
              </a:solidFill>
              <a:latin typeface="Arial" panose="020B0604020202020204" pitchFamily="34" charset="0"/>
              <a:cs typeface="Arial" panose="020B0604020202020204" pitchFamily="34" charset="0"/>
            </a:endParaRPr>
          </a:p>
        </p:txBody>
      </p:sp>
      <p:pic>
        <p:nvPicPr>
          <p:cNvPr id="2" name="Graphic 1" descr="Arrow: Clockwise curve with solid fill">
            <a:extLst>
              <a:ext uri="{FF2B5EF4-FFF2-40B4-BE49-F238E27FC236}">
                <a16:creationId xmlns:a16="http://schemas.microsoft.com/office/drawing/2014/main" id="{268F0B5F-20FE-57B2-394C-952AB197BC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4503839" y="6191772"/>
            <a:ext cx="691854" cy="691854"/>
          </a:xfrm>
          <a:prstGeom prst="rect">
            <a:avLst/>
          </a:prstGeom>
        </p:spPr>
      </p:pic>
    </p:spTree>
    <p:extLst>
      <p:ext uri="{BB962C8B-B14F-4D97-AF65-F5344CB8AC3E}">
        <p14:creationId xmlns:p14="http://schemas.microsoft.com/office/powerpoint/2010/main" val="2463881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6">
            <a:extLst>
              <a:ext uri="{FF2B5EF4-FFF2-40B4-BE49-F238E27FC236}">
                <a16:creationId xmlns:a16="http://schemas.microsoft.com/office/drawing/2014/main" id="{4BCCBBE2-F555-2F24-6AB2-D6F6BD7C082F}"/>
              </a:ext>
            </a:extLst>
          </p:cNvPr>
          <p:cNvGraphicFramePr>
            <a:graphicFrameLocks noGrp="1"/>
          </p:cNvGraphicFramePr>
          <p:nvPr>
            <p:extLst>
              <p:ext uri="{D42A27DB-BD31-4B8C-83A1-F6EECF244321}">
                <p14:modId xmlns:p14="http://schemas.microsoft.com/office/powerpoint/2010/main" val="526940158"/>
              </p:ext>
            </p:extLst>
          </p:nvPr>
        </p:nvGraphicFramePr>
        <p:xfrm>
          <a:off x="2990850" y="3429000"/>
          <a:ext cx="14135100" cy="5777001"/>
        </p:xfrm>
        <a:graphic>
          <a:graphicData uri="http://schemas.openxmlformats.org/drawingml/2006/table">
            <a:tbl>
              <a:tblPr firstRow="1" bandRow="1">
                <a:tableStyleId>{2D5ABB26-0587-4C30-8999-92F81FD0307C}</a:tableStyleId>
              </a:tblPr>
              <a:tblGrid>
                <a:gridCol w="4132706">
                  <a:extLst>
                    <a:ext uri="{9D8B030D-6E8A-4147-A177-3AD203B41FA5}">
                      <a16:colId xmlns:a16="http://schemas.microsoft.com/office/drawing/2014/main" val="412488800"/>
                    </a:ext>
                  </a:extLst>
                </a:gridCol>
                <a:gridCol w="4755802">
                  <a:extLst>
                    <a:ext uri="{9D8B030D-6E8A-4147-A177-3AD203B41FA5}">
                      <a16:colId xmlns:a16="http://schemas.microsoft.com/office/drawing/2014/main" val="54889189"/>
                    </a:ext>
                  </a:extLst>
                </a:gridCol>
                <a:gridCol w="963940">
                  <a:extLst>
                    <a:ext uri="{9D8B030D-6E8A-4147-A177-3AD203B41FA5}">
                      <a16:colId xmlns:a16="http://schemas.microsoft.com/office/drawing/2014/main" val="351160281"/>
                    </a:ext>
                  </a:extLst>
                </a:gridCol>
                <a:gridCol w="2148211">
                  <a:extLst>
                    <a:ext uri="{9D8B030D-6E8A-4147-A177-3AD203B41FA5}">
                      <a16:colId xmlns:a16="http://schemas.microsoft.com/office/drawing/2014/main" val="3010433434"/>
                    </a:ext>
                  </a:extLst>
                </a:gridCol>
                <a:gridCol w="2134441">
                  <a:extLst>
                    <a:ext uri="{9D8B030D-6E8A-4147-A177-3AD203B41FA5}">
                      <a16:colId xmlns:a16="http://schemas.microsoft.com/office/drawing/2014/main" val="2930059457"/>
                    </a:ext>
                  </a:extLst>
                </a:gridCol>
              </a:tblGrid>
              <a:tr h="584705">
                <a:tc rowSpan="5">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200" b="1" spc="-10">
                        <a:solidFill>
                          <a:srgbClr val="FDC503"/>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2200" b="1" spc="-10">
                        <a:solidFill>
                          <a:srgbClr val="FDC503"/>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2200" b="1" spc="-10">
                          <a:solidFill>
                            <a:srgbClr val="FDC503"/>
                          </a:solidFill>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200" b="1" spc="-10">
                          <a:solidFill>
                            <a:srgbClr val="FDC503"/>
                          </a:solidFill>
                          <a:latin typeface="Arial" panose="020B0604020202020204" pitchFamily="34" charset="0"/>
                          <a:cs typeface="Arial" panose="020B0604020202020204" pitchFamily="34" charset="0"/>
                        </a:rPr>
                        <a:t> Proﬁtability</a:t>
                      </a:r>
                      <a:endParaRPr lang="en-US" sz="2200">
                        <a:latin typeface="Arial" panose="020B0604020202020204" pitchFamily="34" charset="0"/>
                        <a:cs typeface="Arial" panose="020B0604020202020204" pitchFamily="34" charset="0"/>
                      </a:endParaRPr>
                    </a:p>
                    <a:p>
                      <a:pPr algn="ctr"/>
                      <a:endParaRPr lang="en-US" sz="220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rtl="0"/>
                      <a:endParaRPr lang="en-US" sz="2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rtl="0"/>
                      <a:endParaRPr lang="en-US" sz="220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indent="-50800" algn="r">
                        <a:lnSpc>
                          <a:spcPct val="100000"/>
                        </a:lnSpc>
                        <a:spcBef>
                          <a:spcPts val="430"/>
                        </a:spcBef>
                      </a:pPr>
                      <a:r>
                        <a:rPr lang="en-US" sz="2200" b="1" spc="-25" dirty="0">
                          <a:solidFill>
                            <a:srgbClr val="002E73"/>
                          </a:solidFill>
                          <a:latin typeface="Arial" panose="020B0604020202020204" pitchFamily="34" charset="0"/>
                          <a:ea typeface="+mn-ea"/>
                          <a:cs typeface="Arial" panose="020B0604020202020204" pitchFamily="34" charset="0"/>
                        </a:rPr>
                        <a:t>Sep 2024</a:t>
                      </a:r>
                    </a:p>
                  </a:txBody>
                  <a:tcPr marR="14400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indent="-50800" algn="r">
                        <a:lnSpc>
                          <a:spcPct val="100000"/>
                        </a:lnSpc>
                        <a:spcBef>
                          <a:spcPts val="430"/>
                        </a:spcBef>
                      </a:pPr>
                      <a:r>
                        <a:rPr lang="en-US" sz="2200" b="1" spc="-25" dirty="0">
                          <a:solidFill>
                            <a:srgbClr val="FDC503"/>
                          </a:solidFill>
                          <a:latin typeface="Arial" panose="020B0604020202020204" pitchFamily="34" charset="0"/>
                          <a:ea typeface="+mn-ea"/>
                          <a:cs typeface="Arial" panose="020B0604020202020204" pitchFamily="34" charset="0"/>
                        </a:rPr>
                        <a:t>Dec 2023</a:t>
                      </a:r>
                    </a:p>
                  </a:txBody>
                  <a:tcPr marR="14400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4097301130"/>
                  </a:ext>
                </a:extLst>
              </a:tr>
              <a:tr h="398444">
                <a:tc vMerge="1">
                  <a:txBody>
                    <a:bodyPr/>
                    <a:lstStyle/>
                    <a:p>
                      <a:endParaRPr lang="en-US"/>
                    </a:p>
                  </a:txBody>
                  <a:tcPr/>
                </a:tc>
                <a:tc>
                  <a:txBody>
                    <a:bodyPr/>
                    <a:lstStyle/>
                    <a:p>
                      <a:pPr marL="365125" lvl="0" indent="0" algn="l">
                        <a:lnSpc>
                          <a:spcPct val="100000"/>
                        </a:lnSpc>
                        <a:spcBef>
                          <a:spcPts val="430"/>
                        </a:spcBef>
                        <a:buNone/>
                        <a:tabLst/>
                      </a:pPr>
                      <a:r>
                        <a:rPr lang="en-US" sz="2200" noProof="0">
                          <a:solidFill>
                            <a:srgbClr val="FFFFFF"/>
                          </a:solidFill>
                          <a:latin typeface="Arial" panose="020B0604020202020204" pitchFamily="34" charset="0"/>
                          <a:ea typeface="+mn-ea"/>
                          <a:cs typeface="Arial" panose="020B0604020202020204" pitchFamily="34" charset="0"/>
                        </a:rPr>
                        <a:t>Return on Average Equity* </a:t>
                      </a:r>
                      <a:endParaRPr sz="2200">
                        <a:solidFill>
                          <a:srgbClr val="FFFFFF"/>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lnSpc>
                          <a:spcPct val="100000"/>
                        </a:lnSpc>
                        <a:buNone/>
                      </a:pPr>
                      <a:r>
                        <a:rPr lang="en-US" sz="2200" noProof="0">
                          <a:solidFill>
                            <a:srgbClr val="FFFFFF"/>
                          </a:solidFill>
                          <a:latin typeface="Arial" panose="020B0604020202020204" pitchFamily="34" charset="0"/>
                          <a:ea typeface="+mn-ea"/>
                          <a:cs typeface="Arial" panose="020B0604020202020204" pitchFamily="34" charset="0"/>
                        </a:rPr>
                        <a:t>%</a:t>
                      </a:r>
                      <a:endParaRPr sz="2200">
                        <a:solidFill>
                          <a:srgbClr val="FFFFFF"/>
                        </a:solidFill>
                        <a:latin typeface="Arial" panose="020B0604020202020204" pitchFamily="34" charset="0"/>
                        <a:ea typeface="+mn-ea"/>
                        <a:cs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070" lvl="0" indent="-52070" algn="r">
                        <a:lnSpc>
                          <a:spcPct val="100000"/>
                        </a:lnSpc>
                        <a:spcBef>
                          <a:spcPts val="430"/>
                        </a:spcBef>
                        <a:buNone/>
                      </a:pPr>
                      <a:r>
                        <a:rPr lang="en-US" sz="2200" b="1" spc="-25" dirty="0">
                          <a:solidFill>
                            <a:srgbClr val="002E73"/>
                          </a:solidFill>
                          <a:latin typeface="Arial"/>
                          <a:ea typeface="+mn-ea"/>
                          <a:cs typeface="Arial"/>
                        </a:rPr>
                        <a:t>    11.9</a:t>
                      </a:r>
                      <a:endParaRPr sz="2200" b="1" spc="-25" dirty="0">
                        <a:solidFill>
                          <a:srgbClr val="002E73"/>
                        </a:solidFill>
                        <a:latin typeface="Arial" panose="020B0604020202020204" pitchFamily="34" charset="0"/>
                        <a:ea typeface="+mn-ea"/>
                        <a:cs typeface="Arial" panose="020B0604020202020204" pitchFamily="34" charset="0"/>
                      </a:endParaRPr>
                    </a:p>
                  </a:txBody>
                  <a:tcPr marL="0" marR="14400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lvl="0" indent="-50800" algn="r">
                        <a:lnSpc>
                          <a:spcPct val="100000"/>
                        </a:lnSpc>
                        <a:spcBef>
                          <a:spcPts val="430"/>
                        </a:spcBef>
                        <a:buNone/>
                      </a:pPr>
                      <a:r>
                        <a:rPr lang="en-US" sz="2200" b="1" spc="-25" dirty="0">
                          <a:solidFill>
                            <a:srgbClr val="FDC503"/>
                          </a:solidFill>
                          <a:latin typeface="Arial" panose="020B0604020202020204" pitchFamily="34" charset="0"/>
                          <a:ea typeface="+mn-ea"/>
                          <a:cs typeface="Arial" panose="020B0604020202020204" pitchFamily="34" charset="0"/>
                        </a:rPr>
                        <a:t>12.7 </a:t>
                      </a:r>
                      <a:endParaRPr sz="2200" b="1" spc="-25" dirty="0">
                        <a:solidFill>
                          <a:srgbClr val="FDC503"/>
                        </a:solidFill>
                        <a:latin typeface="Arial" panose="020B0604020202020204" pitchFamily="34" charset="0"/>
                        <a:ea typeface="+mn-ea"/>
                        <a:cs typeface="Arial" panose="020B0604020202020204" pitchFamily="34" charset="0"/>
                      </a:endParaRPr>
                    </a:p>
                  </a:txBody>
                  <a:tcPr marL="0" marR="14400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1898464332"/>
                  </a:ext>
                </a:extLst>
              </a:tr>
              <a:tr h="436920">
                <a:tc vMerge="1">
                  <a:txBody>
                    <a:bodyPr/>
                    <a:lstStyle/>
                    <a:p>
                      <a:endParaRPr lang="en-US"/>
                    </a:p>
                  </a:txBody>
                  <a:tcPr/>
                </a:tc>
                <a:tc>
                  <a:txBody>
                    <a:bodyPr/>
                    <a:lstStyle/>
                    <a:p>
                      <a:pPr marL="365125" lvl="0" indent="0" algn="l">
                        <a:lnSpc>
                          <a:spcPct val="100000"/>
                        </a:lnSpc>
                        <a:spcBef>
                          <a:spcPts val="430"/>
                        </a:spcBef>
                        <a:buNone/>
                        <a:tabLst>
                          <a:tab pos="4929188" algn="l"/>
                        </a:tabLst>
                      </a:pPr>
                      <a:r>
                        <a:rPr sz="2200">
                          <a:solidFill>
                            <a:srgbClr val="FFFFFF"/>
                          </a:solidFill>
                          <a:latin typeface="Arial" panose="020B0604020202020204" pitchFamily="34" charset="0"/>
                          <a:ea typeface="+mn-ea"/>
                          <a:cs typeface="Arial" panose="020B0604020202020204" pitchFamily="34" charset="0"/>
                        </a:rPr>
                        <a:t>Return on Average Assets</a:t>
                      </a:r>
                      <a:r>
                        <a:rPr lang="en-US" sz="2200">
                          <a:solidFill>
                            <a:srgbClr val="FFFFFF"/>
                          </a:solidFill>
                          <a:latin typeface="Arial" panose="020B0604020202020204" pitchFamily="34" charset="0"/>
                          <a:ea typeface="+mn-ea"/>
                          <a:cs typeface="Arial" panose="020B0604020202020204" pitchFamily="34" charset="0"/>
                        </a:rPr>
                        <a:t>*</a:t>
                      </a:r>
                      <a:endParaRPr sz="2200">
                        <a:solidFill>
                          <a:srgbClr val="FFFFFF"/>
                        </a:solidFill>
                        <a:latin typeface="Arial" panose="020B0604020202020204" pitchFamily="34" charset="0"/>
                        <a:ea typeface="+mn-ea"/>
                        <a:cs typeface="Arial" panose="020B0604020202020204" pitchFamily="34" charset="0"/>
                      </a:endParaRPr>
                    </a:p>
                  </a:txBody>
                  <a:tcPr marL="0" marR="0" marT="7747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610"/>
                        </a:spcBef>
                        <a:tabLst>
                          <a:tab pos="4930140" algn="l"/>
                        </a:tabLst>
                      </a:pPr>
                      <a:r>
                        <a:rPr lang="en-US" sz="2200" spc="-50">
                          <a:solidFill>
                            <a:srgbClr val="FFFFFF"/>
                          </a:solidFill>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txBody>
                  <a:tcPr marL="0" marR="0" marT="77470" marB="0">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indent="-50800" algn="r">
                        <a:lnSpc>
                          <a:spcPct val="100000"/>
                        </a:lnSpc>
                        <a:spcBef>
                          <a:spcPts val="430"/>
                        </a:spcBef>
                        <a:tabLst>
                          <a:tab pos="4930140" algn="l"/>
                        </a:tabLst>
                      </a:pPr>
                      <a:r>
                        <a:rPr lang="en-US" sz="2200" b="1" spc="-25" dirty="0">
                          <a:solidFill>
                            <a:srgbClr val="002E73"/>
                          </a:solidFill>
                          <a:latin typeface="Arial" panose="020B0604020202020204" pitchFamily="34" charset="0"/>
                          <a:ea typeface="+mn-ea"/>
                          <a:cs typeface="Arial" panose="020B0604020202020204" pitchFamily="34" charset="0"/>
                        </a:rPr>
                        <a:t>1.8</a:t>
                      </a:r>
                      <a:endParaRPr sz="2200" b="1" spc="-25" dirty="0">
                        <a:solidFill>
                          <a:srgbClr val="002E73"/>
                        </a:solidFill>
                        <a:latin typeface="Arial" panose="020B0604020202020204" pitchFamily="34" charset="0"/>
                        <a:ea typeface="+mn-ea"/>
                        <a:cs typeface="Arial" panose="020B0604020202020204" pitchFamily="34" charset="0"/>
                      </a:endParaRPr>
                    </a:p>
                  </a:txBody>
                  <a:tcPr marL="0" marR="144000" marT="7747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indent="-50800" algn="r">
                        <a:lnSpc>
                          <a:spcPct val="100000"/>
                        </a:lnSpc>
                        <a:spcBef>
                          <a:spcPts val="430"/>
                        </a:spcBef>
                        <a:tabLst>
                          <a:tab pos="4930140" algn="l"/>
                        </a:tabLst>
                      </a:pPr>
                      <a:r>
                        <a:rPr lang="en-US" sz="2200" b="1" spc="-25" dirty="0">
                          <a:solidFill>
                            <a:srgbClr val="FDC503"/>
                          </a:solidFill>
                          <a:latin typeface="Arial" panose="020B0604020202020204" pitchFamily="34" charset="0"/>
                          <a:ea typeface="+mn-ea"/>
                          <a:cs typeface="Arial" panose="020B0604020202020204" pitchFamily="34" charset="0"/>
                        </a:rPr>
                        <a:t>1.9</a:t>
                      </a:r>
                      <a:endParaRPr sz="2200" b="1" spc="-25" dirty="0">
                        <a:solidFill>
                          <a:srgbClr val="FDC503"/>
                        </a:solidFill>
                        <a:latin typeface="Arial" panose="020B0604020202020204" pitchFamily="34" charset="0"/>
                        <a:ea typeface="+mn-ea"/>
                        <a:cs typeface="Arial" panose="020B0604020202020204" pitchFamily="34" charset="0"/>
                      </a:endParaRPr>
                    </a:p>
                  </a:txBody>
                  <a:tcPr marL="0" marR="144000" marT="7747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2522926863"/>
                  </a:ext>
                </a:extLst>
              </a:tr>
              <a:tr h="412721">
                <a:tc vMerge="1">
                  <a:txBody>
                    <a:bodyPr/>
                    <a:lstStyle/>
                    <a:p>
                      <a:endParaRPr lang="en-US"/>
                    </a:p>
                  </a:txBody>
                  <a:tcPr/>
                </a:tc>
                <a:tc>
                  <a:txBody>
                    <a:bodyPr/>
                    <a:lstStyle/>
                    <a:p>
                      <a:pPr marL="365125" lvl="0" indent="0" algn="l">
                        <a:lnSpc>
                          <a:spcPct val="100000"/>
                        </a:lnSpc>
                        <a:spcBef>
                          <a:spcPts val="430"/>
                        </a:spcBef>
                        <a:buNone/>
                        <a:tabLst/>
                      </a:pPr>
                      <a:r>
                        <a:rPr sz="2200">
                          <a:solidFill>
                            <a:srgbClr val="FFFFFF"/>
                          </a:solidFill>
                          <a:latin typeface="Arial" panose="020B0604020202020204" pitchFamily="34" charset="0"/>
                          <a:ea typeface="+mn-ea"/>
                          <a:cs typeface="Arial" panose="020B0604020202020204" pitchFamily="34" charset="0"/>
                        </a:rPr>
                        <a:t>Earning</a:t>
                      </a:r>
                      <a:r>
                        <a:rPr lang="en-US" sz="2200">
                          <a:solidFill>
                            <a:srgbClr val="FFFFFF"/>
                          </a:solidFill>
                          <a:latin typeface="Arial" panose="020B0604020202020204" pitchFamily="34" charset="0"/>
                          <a:ea typeface="+mn-ea"/>
                          <a:cs typeface="Arial" panose="020B0604020202020204" pitchFamily="34" charset="0"/>
                        </a:rPr>
                        <a:t>s</a:t>
                      </a:r>
                      <a:r>
                        <a:rPr sz="2200">
                          <a:solidFill>
                            <a:srgbClr val="FFFFFF"/>
                          </a:solidFill>
                          <a:latin typeface="Arial" panose="020B0604020202020204" pitchFamily="34" charset="0"/>
                          <a:ea typeface="+mn-ea"/>
                          <a:cs typeface="Arial" panose="020B0604020202020204" pitchFamily="34" charset="0"/>
                        </a:rPr>
                        <a:t> </a:t>
                      </a:r>
                      <a:r>
                        <a:rPr lang="en-US" sz="2200">
                          <a:solidFill>
                            <a:srgbClr val="FFFFFF"/>
                          </a:solidFill>
                          <a:latin typeface="Arial" panose="020B0604020202020204" pitchFamily="34" charset="0"/>
                          <a:ea typeface="+mn-ea"/>
                          <a:cs typeface="Arial" panose="020B0604020202020204" pitchFamily="34" charset="0"/>
                        </a:rPr>
                        <a:t>p</a:t>
                      </a:r>
                      <a:r>
                        <a:rPr sz="2200">
                          <a:solidFill>
                            <a:srgbClr val="FFFFFF"/>
                          </a:solidFill>
                          <a:latin typeface="Arial" panose="020B0604020202020204" pitchFamily="34" charset="0"/>
                          <a:ea typeface="+mn-ea"/>
                          <a:cs typeface="Arial" panose="020B0604020202020204" pitchFamily="34" charset="0"/>
                        </a:rPr>
                        <a:t>er share</a:t>
                      </a:r>
                      <a:r>
                        <a:rPr lang="en-US" sz="2200">
                          <a:solidFill>
                            <a:srgbClr val="FFFFFF"/>
                          </a:solidFill>
                          <a:latin typeface="Arial" panose="020B0604020202020204" pitchFamily="34" charset="0"/>
                          <a:ea typeface="+mn-ea"/>
                          <a:cs typeface="Arial" panose="020B0604020202020204" pitchFamily="34" charset="0"/>
                        </a:rPr>
                        <a:t>*</a:t>
                      </a:r>
                    </a:p>
                  </a:txBody>
                  <a:tcPr marL="0" marR="0" marT="546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indent="-50800" algn="ctr">
                        <a:lnSpc>
                          <a:spcPct val="100000"/>
                        </a:lnSpc>
                        <a:spcBef>
                          <a:spcPts val="430"/>
                        </a:spcBef>
                      </a:pPr>
                      <a:r>
                        <a:rPr lang="en-US" sz="2200" spc="-25">
                          <a:solidFill>
                            <a:srgbClr val="FFFFFF"/>
                          </a:solidFill>
                          <a:latin typeface="Arial" panose="020B0604020202020204" pitchFamily="34" charset="0"/>
                          <a:cs typeface="Arial" panose="020B0604020202020204" pitchFamily="34" charset="0"/>
                        </a:rPr>
                        <a:t>BHD</a:t>
                      </a:r>
                      <a:endParaRPr lang="en-US" sz="2200">
                        <a:latin typeface="Arial" panose="020B0604020202020204" pitchFamily="34" charset="0"/>
                        <a:cs typeface="Arial" panose="020B0604020202020204" pitchFamily="34" charset="0"/>
                      </a:endParaRPr>
                    </a:p>
                  </a:txBody>
                  <a:tcPr marL="0" marR="0" marT="54610" marB="0">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indent="-50800" algn="r">
                        <a:lnSpc>
                          <a:spcPct val="100000"/>
                        </a:lnSpc>
                        <a:spcBef>
                          <a:spcPts val="430"/>
                        </a:spcBef>
                        <a:tabLst>
                          <a:tab pos="1944688" algn="l"/>
                        </a:tabLst>
                      </a:pPr>
                      <a:r>
                        <a:rPr lang="en-US" sz="2200" b="1" spc="-25" dirty="0">
                          <a:solidFill>
                            <a:srgbClr val="002E73"/>
                          </a:solidFill>
                          <a:latin typeface="Arial" panose="020B0604020202020204" pitchFamily="34" charset="0"/>
                          <a:ea typeface="+mn-ea"/>
                          <a:cs typeface="Arial" panose="020B0604020202020204" pitchFamily="34" charset="0"/>
                        </a:rPr>
                        <a:t>0.040</a:t>
                      </a:r>
                    </a:p>
                  </a:txBody>
                  <a:tcPr marL="0" marR="144000" marT="5461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indent="-50800" algn="r">
                        <a:lnSpc>
                          <a:spcPct val="100000"/>
                        </a:lnSpc>
                        <a:spcBef>
                          <a:spcPts val="430"/>
                        </a:spcBef>
                      </a:pPr>
                      <a:r>
                        <a:rPr lang="en-US" sz="2200" b="1" spc="-25" dirty="0">
                          <a:solidFill>
                            <a:srgbClr val="FDC503"/>
                          </a:solidFill>
                          <a:latin typeface="Arial" panose="020B0604020202020204" pitchFamily="34" charset="0"/>
                          <a:ea typeface="+mn-ea"/>
                          <a:cs typeface="Arial" panose="020B0604020202020204" pitchFamily="34" charset="0"/>
                        </a:rPr>
                        <a:t>0.043</a:t>
                      </a:r>
                    </a:p>
                  </a:txBody>
                  <a:tcPr marL="0" marR="144000" marT="5461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2242647690"/>
                  </a:ext>
                </a:extLst>
              </a:tr>
              <a:tr h="447004">
                <a:tc vMerge="1">
                  <a:txBody>
                    <a:bodyPr/>
                    <a:lstStyle/>
                    <a:p>
                      <a:endParaRPr lang="en-US"/>
                    </a:p>
                  </a:txBody>
                  <a:tcPr/>
                </a:tc>
                <a:tc>
                  <a:txBody>
                    <a:bodyPr/>
                    <a:lstStyle/>
                    <a:p>
                      <a:pPr marL="365125" lvl="0" indent="0" algn="l">
                        <a:lnSpc>
                          <a:spcPct val="100000"/>
                        </a:lnSpc>
                        <a:spcBef>
                          <a:spcPts val="685"/>
                        </a:spcBef>
                        <a:buNone/>
                        <a:tabLst>
                          <a:tab pos="4930775" algn="l"/>
                        </a:tabLst>
                      </a:pPr>
                      <a:r>
                        <a:rPr sz="2200">
                          <a:solidFill>
                            <a:srgbClr val="FFFFFF"/>
                          </a:solidFill>
                          <a:latin typeface="Arial" panose="020B0604020202020204" pitchFamily="34" charset="0"/>
                          <a:ea typeface="+mn-ea"/>
                          <a:cs typeface="Arial" panose="020B0604020202020204" pitchFamily="34" charset="0"/>
                        </a:rPr>
                        <a:t>Cost/Inco</a:t>
                      </a:r>
                      <a:r>
                        <a:rPr lang="en-US" sz="2200">
                          <a:solidFill>
                            <a:srgbClr val="FFFFFF"/>
                          </a:solidFill>
                          <a:latin typeface="Arial" panose="020B0604020202020204" pitchFamily="34" charset="0"/>
                          <a:ea typeface="+mn-ea"/>
                          <a:cs typeface="Arial" panose="020B0604020202020204" pitchFamily="34" charset="0"/>
                        </a:rPr>
                        <a:t>me</a:t>
                      </a:r>
                      <a:endParaRPr sz="2200">
                        <a:solidFill>
                          <a:srgbClr val="FFFFFF"/>
                        </a:solidFill>
                        <a:latin typeface="Arial" panose="020B0604020202020204" pitchFamily="34" charset="0"/>
                        <a:ea typeface="+mn-ea"/>
                        <a:cs typeface="Arial" panose="020B0604020202020204" pitchFamily="34" charset="0"/>
                      </a:endParaRPr>
                    </a:p>
                  </a:txBody>
                  <a:tcPr marL="0" marR="0" marT="8699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lnSpc>
                          <a:spcPct val="100000"/>
                        </a:lnSpc>
                        <a:buNone/>
                      </a:pPr>
                      <a:r>
                        <a:rPr lang="en-US" sz="2200" noProof="0">
                          <a:solidFill>
                            <a:srgbClr val="FFFFFF"/>
                          </a:solidFill>
                          <a:latin typeface="Arial" panose="020B0604020202020204" pitchFamily="34" charset="0"/>
                          <a:ea typeface="+mn-ea"/>
                          <a:cs typeface="Arial" panose="020B0604020202020204" pitchFamily="34" charset="0"/>
                        </a:rPr>
                        <a:t>%</a:t>
                      </a:r>
                      <a:endParaRPr sz="2200">
                        <a:solidFill>
                          <a:srgbClr val="FFFFFF"/>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lvl="0" indent="-50800" algn="r">
                        <a:lnSpc>
                          <a:spcPct val="100000"/>
                        </a:lnSpc>
                        <a:spcBef>
                          <a:spcPts val="430"/>
                        </a:spcBef>
                        <a:buNone/>
                      </a:pPr>
                      <a:r>
                        <a:rPr lang="en-US" sz="2200" b="1" spc="-25" dirty="0">
                          <a:solidFill>
                            <a:srgbClr val="002E73"/>
                          </a:solidFill>
                          <a:latin typeface="Arial" panose="020B0604020202020204" pitchFamily="34" charset="0"/>
                          <a:ea typeface="+mn-ea"/>
                          <a:cs typeface="Arial" panose="020B0604020202020204" pitchFamily="34" charset="0"/>
                        </a:rPr>
                        <a:t>42.2</a:t>
                      </a:r>
                      <a:endParaRPr sz="2200" b="1" spc="-25" dirty="0">
                        <a:solidFill>
                          <a:srgbClr val="002E73"/>
                        </a:solidFill>
                        <a:latin typeface="Arial" panose="020B0604020202020204" pitchFamily="34" charset="0"/>
                        <a:ea typeface="+mn-ea"/>
                        <a:cs typeface="Arial" panose="020B0604020202020204" pitchFamily="34" charset="0"/>
                      </a:endParaRPr>
                    </a:p>
                  </a:txBody>
                  <a:tcPr marL="0" marR="14400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lvl="0" indent="-50800" algn="r">
                        <a:lnSpc>
                          <a:spcPct val="100000"/>
                        </a:lnSpc>
                        <a:spcBef>
                          <a:spcPts val="430"/>
                        </a:spcBef>
                        <a:buNone/>
                      </a:pPr>
                      <a:r>
                        <a:rPr lang="en-US" sz="2200" b="1" spc="-25" dirty="0">
                          <a:solidFill>
                            <a:srgbClr val="FDC503"/>
                          </a:solidFill>
                          <a:latin typeface="Arial" panose="020B0604020202020204" pitchFamily="34" charset="0"/>
                          <a:ea typeface="+mn-ea"/>
                          <a:cs typeface="Arial" panose="020B0604020202020204" pitchFamily="34" charset="0"/>
                        </a:rPr>
                        <a:t>44.6</a:t>
                      </a:r>
                      <a:endParaRPr sz="2200" b="1" spc="-25" dirty="0">
                        <a:solidFill>
                          <a:srgbClr val="FDC503"/>
                        </a:solidFill>
                        <a:latin typeface="Arial" panose="020B0604020202020204" pitchFamily="34" charset="0"/>
                        <a:ea typeface="+mn-ea"/>
                        <a:cs typeface="Arial" panose="020B0604020202020204" pitchFamily="34" charset="0"/>
                      </a:endParaRPr>
                    </a:p>
                  </a:txBody>
                  <a:tcPr marL="0" marR="14400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3586049378"/>
                  </a:ext>
                </a:extLst>
              </a:tr>
              <a:tr h="444356">
                <a:tc rowSpan="3">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spc="-10">
                          <a:solidFill>
                            <a:srgbClr val="FDC503"/>
                          </a:solidFill>
                          <a:latin typeface="Arial" panose="020B0604020202020204" pitchFamily="34" charset="0"/>
                          <a:cs typeface="Arial" panose="020B0604020202020204" pitchFamily="34" charset="0"/>
                        </a:rPr>
                        <a:t>     Assets Quality</a:t>
                      </a:r>
                      <a:endParaRPr lang="en-US" sz="2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5125" lvl="0" indent="0" algn="l">
                        <a:lnSpc>
                          <a:spcPct val="100000"/>
                        </a:lnSpc>
                        <a:spcBef>
                          <a:spcPts val="1800"/>
                        </a:spcBef>
                        <a:buNone/>
                        <a:tabLst>
                          <a:tab pos="4929188" algn="l"/>
                        </a:tabLst>
                      </a:pPr>
                      <a:r>
                        <a:rPr sz="2200">
                          <a:solidFill>
                            <a:srgbClr val="FFFFFF"/>
                          </a:solidFill>
                          <a:latin typeface="Arial" panose="020B0604020202020204" pitchFamily="34" charset="0"/>
                          <a:ea typeface="+mn-ea"/>
                          <a:cs typeface="Arial" panose="020B0604020202020204" pitchFamily="34" charset="0"/>
                        </a:rPr>
                        <a:t>Speciﬁc Coverage Ratio</a:t>
                      </a:r>
                    </a:p>
                  </a:txBody>
                  <a:tcPr marL="0" marR="0" marT="2286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610"/>
                        </a:spcBef>
                        <a:tabLst>
                          <a:tab pos="4930140" algn="l"/>
                        </a:tabLst>
                      </a:pPr>
                      <a:r>
                        <a:rPr lang="en-US" sz="2200" spc="-50">
                          <a:solidFill>
                            <a:srgbClr val="FFFFFF"/>
                          </a:solidFill>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txBody>
                  <a:tcPr marL="0" marR="0" marT="7747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indent="-50800" algn="r">
                        <a:lnSpc>
                          <a:spcPct val="100000"/>
                        </a:lnSpc>
                        <a:spcBef>
                          <a:spcPts val="430"/>
                        </a:spcBef>
                        <a:tabLst>
                          <a:tab pos="4930140" algn="l"/>
                        </a:tabLst>
                      </a:pPr>
                      <a:r>
                        <a:rPr lang="en-US" sz="2200" b="1" spc="-25" dirty="0">
                          <a:solidFill>
                            <a:srgbClr val="002E73"/>
                          </a:solidFill>
                          <a:latin typeface="Arial" panose="020B0604020202020204" pitchFamily="34" charset="0"/>
                          <a:ea typeface="+mn-ea"/>
                          <a:cs typeface="Arial" panose="020B0604020202020204" pitchFamily="34" charset="0"/>
                        </a:rPr>
                        <a:t>64.5</a:t>
                      </a:r>
                      <a:endParaRPr sz="2200" b="1" spc="-25" dirty="0">
                        <a:solidFill>
                          <a:srgbClr val="002E73"/>
                        </a:solidFill>
                        <a:latin typeface="Arial" panose="020B0604020202020204" pitchFamily="34" charset="0"/>
                        <a:ea typeface="+mn-ea"/>
                        <a:cs typeface="Arial" panose="020B0604020202020204" pitchFamily="34" charset="0"/>
                      </a:endParaRPr>
                    </a:p>
                  </a:txBody>
                  <a:tcPr marL="0" marR="144000" marT="7747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indent="-50800" algn="r">
                        <a:lnSpc>
                          <a:spcPct val="100000"/>
                        </a:lnSpc>
                        <a:spcBef>
                          <a:spcPts val="430"/>
                        </a:spcBef>
                        <a:tabLst>
                          <a:tab pos="4930140" algn="l"/>
                        </a:tabLst>
                      </a:pPr>
                      <a:r>
                        <a:rPr lang="en-US" sz="2200" b="1" spc="-25" dirty="0">
                          <a:solidFill>
                            <a:srgbClr val="FDC503"/>
                          </a:solidFill>
                          <a:latin typeface="Arial" panose="020B0604020202020204" pitchFamily="34" charset="0"/>
                          <a:ea typeface="+mn-ea"/>
                          <a:cs typeface="Arial" panose="020B0604020202020204" pitchFamily="34" charset="0"/>
                        </a:rPr>
                        <a:t>68.7</a:t>
                      </a:r>
                      <a:endParaRPr sz="2200" b="1" spc="-25" dirty="0">
                        <a:solidFill>
                          <a:srgbClr val="FDC503"/>
                        </a:solidFill>
                        <a:latin typeface="Arial" panose="020B0604020202020204" pitchFamily="34" charset="0"/>
                        <a:ea typeface="+mn-ea"/>
                        <a:cs typeface="Arial" panose="020B0604020202020204" pitchFamily="34" charset="0"/>
                      </a:endParaRPr>
                    </a:p>
                  </a:txBody>
                  <a:tcPr marL="0" marR="144000" marT="7747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1111594393"/>
                  </a:ext>
                </a:extLst>
              </a:tr>
              <a:tr h="551954">
                <a:tc vMerge="1">
                  <a:txBody>
                    <a:bodyPr/>
                    <a:lstStyle/>
                    <a:p>
                      <a:endParaRPr lang="en-US"/>
                    </a:p>
                  </a:txBody>
                  <a:tcPr/>
                </a:tc>
                <a:tc>
                  <a:txBody>
                    <a:bodyPr/>
                    <a:lstStyle/>
                    <a:p>
                      <a:pPr marL="365125" lvl="0" indent="0" algn="l">
                        <a:lnSpc>
                          <a:spcPct val="100000"/>
                        </a:lnSpc>
                        <a:spcBef>
                          <a:spcPts val="880"/>
                        </a:spcBef>
                        <a:buNone/>
                        <a:tabLst>
                          <a:tab pos="4929188" algn="l"/>
                        </a:tabLst>
                      </a:pPr>
                      <a:r>
                        <a:rPr sz="2200" dirty="0">
                          <a:solidFill>
                            <a:srgbClr val="FFFFFF"/>
                          </a:solidFill>
                          <a:latin typeface="Arial" panose="020B0604020202020204" pitchFamily="34" charset="0"/>
                          <a:ea typeface="+mn-ea"/>
                          <a:cs typeface="Arial" panose="020B0604020202020204" pitchFamily="34" charset="0"/>
                        </a:rPr>
                        <a:t>ECL </a:t>
                      </a:r>
                      <a:r>
                        <a:rPr lang="en-US" sz="2200" dirty="0">
                          <a:solidFill>
                            <a:srgbClr val="FFFFFF"/>
                          </a:solidFill>
                          <a:latin typeface="Arial" panose="020B0604020202020204" pitchFamily="34" charset="0"/>
                          <a:ea typeface="+mn-ea"/>
                          <a:cs typeface="Arial" panose="020B0604020202020204" pitchFamily="34" charset="0"/>
                        </a:rPr>
                        <a:t>(Stage 1&amp;2) </a:t>
                      </a:r>
                      <a:r>
                        <a:rPr sz="2200" dirty="0">
                          <a:solidFill>
                            <a:srgbClr val="FFFFFF"/>
                          </a:solidFill>
                          <a:latin typeface="Arial" panose="020B0604020202020204" pitchFamily="34" charset="0"/>
                          <a:ea typeface="+mn-ea"/>
                          <a:cs typeface="Arial" panose="020B0604020202020204" pitchFamily="34" charset="0"/>
                        </a:rPr>
                        <a:t>Coverage Ratio</a:t>
                      </a:r>
                    </a:p>
                  </a:txBody>
                  <a:tcPr marL="0" marR="0" marT="11176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lnSpc>
                          <a:spcPct val="100000"/>
                        </a:lnSpc>
                        <a:buNone/>
                      </a:pPr>
                      <a:r>
                        <a:rPr lang="en-US" sz="2200" noProof="0" dirty="0">
                          <a:solidFill>
                            <a:srgbClr val="FFFFFF"/>
                          </a:solidFill>
                          <a:latin typeface="Arial" panose="020B0604020202020204" pitchFamily="34" charset="0"/>
                          <a:ea typeface="+mn-ea"/>
                          <a:cs typeface="Arial" panose="020B0604020202020204" pitchFamily="34" charset="0"/>
                        </a:rPr>
                        <a:t>%</a:t>
                      </a:r>
                      <a:endParaRPr sz="2200" dirty="0">
                        <a:solidFill>
                          <a:srgbClr val="FFFFFF"/>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lvl="0" indent="-50800" algn="r">
                        <a:lnSpc>
                          <a:spcPct val="100000"/>
                        </a:lnSpc>
                        <a:spcBef>
                          <a:spcPts val="430"/>
                        </a:spcBef>
                        <a:buNone/>
                      </a:pPr>
                      <a:r>
                        <a:rPr lang="en-US" sz="2200" b="1" spc="-25" dirty="0">
                          <a:solidFill>
                            <a:srgbClr val="002E73"/>
                          </a:solidFill>
                          <a:latin typeface="Arial" panose="020B0604020202020204" pitchFamily="34" charset="0"/>
                          <a:ea typeface="+mn-ea"/>
                          <a:cs typeface="Arial" panose="020B0604020202020204" pitchFamily="34" charset="0"/>
                        </a:rPr>
                        <a:t>1.8</a:t>
                      </a:r>
                      <a:endParaRPr sz="2200" b="1" spc="-25" dirty="0">
                        <a:solidFill>
                          <a:srgbClr val="002E73"/>
                        </a:solidFill>
                        <a:latin typeface="Arial" panose="020B0604020202020204" pitchFamily="34" charset="0"/>
                        <a:ea typeface="+mn-ea"/>
                        <a:cs typeface="Arial" panose="020B0604020202020204" pitchFamily="34" charset="0"/>
                      </a:endParaRPr>
                    </a:p>
                  </a:txBody>
                  <a:tcPr marL="0" marR="14400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lvl="0" indent="-50800" algn="r">
                        <a:lnSpc>
                          <a:spcPct val="100000"/>
                        </a:lnSpc>
                        <a:spcBef>
                          <a:spcPts val="430"/>
                        </a:spcBef>
                        <a:buNone/>
                      </a:pPr>
                      <a:r>
                        <a:rPr lang="en-US" sz="2200" b="1" spc="-25" dirty="0">
                          <a:solidFill>
                            <a:srgbClr val="FDC503"/>
                          </a:solidFill>
                          <a:latin typeface="Arial" panose="020B0604020202020204" pitchFamily="34" charset="0"/>
                          <a:ea typeface="+mn-ea"/>
                          <a:cs typeface="Arial" panose="020B0604020202020204" pitchFamily="34" charset="0"/>
                        </a:rPr>
                        <a:t>2.3</a:t>
                      </a:r>
                      <a:endParaRPr sz="2200" b="1" spc="-25" dirty="0">
                        <a:solidFill>
                          <a:srgbClr val="FDC503"/>
                        </a:solidFill>
                        <a:latin typeface="Arial" panose="020B0604020202020204" pitchFamily="34" charset="0"/>
                        <a:ea typeface="+mn-ea"/>
                        <a:cs typeface="Arial" panose="020B0604020202020204" pitchFamily="34" charset="0"/>
                      </a:endParaRPr>
                    </a:p>
                  </a:txBody>
                  <a:tcPr marL="0" marR="14400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879277683"/>
                  </a:ext>
                </a:extLst>
              </a:tr>
              <a:tr h="485094">
                <a:tc vMerge="1">
                  <a:txBody>
                    <a:bodyPr/>
                    <a:lstStyle/>
                    <a:p>
                      <a:endParaRPr lang="en-US"/>
                    </a:p>
                  </a:txBody>
                  <a:tcPr/>
                </a:tc>
                <a:tc>
                  <a:txBody>
                    <a:bodyPr/>
                    <a:lstStyle/>
                    <a:p>
                      <a:pPr marL="365125" lvl="0" indent="0" algn="l">
                        <a:lnSpc>
                          <a:spcPct val="100000"/>
                        </a:lnSpc>
                        <a:spcBef>
                          <a:spcPts val="805"/>
                        </a:spcBef>
                        <a:buNone/>
                        <a:tabLst>
                          <a:tab pos="4929188" algn="l"/>
                        </a:tabLst>
                      </a:pPr>
                      <a:r>
                        <a:rPr sz="2200" dirty="0">
                          <a:solidFill>
                            <a:srgbClr val="FFFFFF"/>
                          </a:solidFill>
                          <a:latin typeface="Arial" panose="020B0604020202020204" pitchFamily="34" charset="0"/>
                          <a:ea typeface="+mn-ea"/>
                          <a:cs typeface="Arial" panose="020B0604020202020204" pitchFamily="34" charset="0"/>
                        </a:rPr>
                        <a:t>Gross NPL/ Gross Loans</a:t>
                      </a:r>
                    </a:p>
                  </a:txBody>
                  <a:tcPr marL="0" marR="0" marT="1022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610"/>
                        </a:spcBef>
                        <a:tabLst>
                          <a:tab pos="4930140" algn="l"/>
                        </a:tabLst>
                      </a:pPr>
                      <a:r>
                        <a:rPr lang="en-US" sz="2200" spc="-50" dirty="0">
                          <a:solidFill>
                            <a:srgbClr val="FFFFFF"/>
                          </a:solidFill>
                          <a:latin typeface="Arial" panose="020B0604020202020204" pitchFamily="34" charset="0"/>
                          <a:cs typeface="Arial" panose="020B0604020202020204" pitchFamily="34" charset="0"/>
                        </a:rPr>
                        <a:t>%</a:t>
                      </a:r>
                      <a:endParaRPr sz="2200" dirty="0">
                        <a:latin typeface="Arial" panose="020B0604020202020204" pitchFamily="34" charset="0"/>
                        <a:cs typeface="Arial" panose="020B0604020202020204" pitchFamily="34" charset="0"/>
                      </a:endParaRPr>
                    </a:p>
                  </a:txBody>
                  <a:tcPr marL="0" marR="0" marT="7747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indent="-50800" algn="r">
                        <a:lnSpc>
                          <a:spcPct val="100000"/>
                        </a:lnSpc>
                        <a:spcBef>
                          <a:spcPts val="430"/>
                        </a:spcBef>
                        <a:tabLst>
                          <a:tab pos="4930140" algn="l"/>
                        </a:tabLst>
                      </a:pPr>
                      <a:r>
                        <a:rPr lang="en-US" sz="2200" b="1" spc="-25" dirty="0">
                          <a:solidFill>
                            <a:srgbClr val="002E73"/>
                          </a:solidFill>
                          <a:latin typeface="Arial" panose="020B0604020202020204" pitchFamily="34" charset="0"/>
                          <a:ea typeface="+mn-ea"/>
                          <a:cs typeface="Arial" panose="020B0604020202020204" pitchFamily="34" charset="0"/>
                        </a:rPr>
                        <a:t>5.0</a:t>
                      </a:r>
                      <a:endParaRPr sz="2200" b="1" spc="-25" dirty="0">
                        <a:solidFill>
                          <a:srgbClr val="002E73"/>
                        </a:solidFill>
                        <a:latin typeface="Arial" panose="020B0604020202020204" pitchFamily="34" charset="0"/>
                        <a:ea typeface="+mn-ea"/>
                        <a:cs typeface="Arial" panose="020B0604020202020204" pitchFamily="34" charset="0"/>
                      </a:endParaRPr>
                    </a:p>
                  </a:txBody>
                  <a:tcPr marL="0" marR="144000" marT="7747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indent="-50800" algn="r">
                        <a:lnSpc>
                          <a:spcPct val="100000"/>
                        </a:lnSpc>
                        <a:spcBef>
                          <a:spcPts val="430"/>
                        </a:spcBef>
                        <a:tabLst>
                          <a:tab pos="4930140" algn="l"/>
                        </a:tabLst>
                      </a:pPr>
                      <a:r>
                        <a:rPr lang="en-US" sz="2200" b="1" spc="-25" dirty="0">
                          <a:solidFill>
                            <a:srgbClr val="FDC503"/>
                          </a:solidFill>
                          <a:latin typeface="Arial" panose="020B0604020202020204" pitchFamily="34" charset="0"/>
                          <a:ea typeface="+mn-ea"/>
                          <a:cs typeface="Arial" panose="020B0604020202020204" pitchFamily="34" charset="0"/>
                        </a:rPr>
                        <a:t>3.0</a:t>
                      </a:r>
                      <a:endParaRPr sz="2200" b="1" spc="-25" dirty="0">
                        <a:solidFill>
                          <a:srgbClr val="FDC503"/>
                        </a:solidFill>
                        <a:latin typeface="Arial" panose="020B0604020202020204" pitchFamily="34" charset="0"/>
                        <a:ea typeface="+mn-ea"/>
                        <a:cs typeface="Arial" panose="020B0604020202020204" pitchFamily="34" charset="0"/>
                      </a:endParaRPr>
                    </a:p>
                  </a:txBody>
                  <a:tcPr marL="0" marR="144000" marT="7747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4005912155"/>
                  </a:ext>
                </a:extLst>
              </a:tr>
              <a:tr h="423089">
                <a:tc rowSpan="3">
                  <a:txBody>
                    <a:bodyPr/>
                    <a:lstStyle/>
                    <a:p>
                      <a:pPr marL="1036638" marR="0" lvl="0" indent="-228600" algn="ctr" defTabSz="914400" rtl="0" eaLnBrk="1" fontAlgn="auto" latinLnBrk="0" hangingPunct="1">
                        <a:lnSpc>
                          <a:spcPct val="100000"/>
                        </a:lnSpc>
                        <a:spcBef>
                          <a:spcPts val="0"/>
                        </a:spcBef>
                        <a:spcAft>
                          <a:spcPts val="0"/>
                        </a:spcAft>
                        <a:buClrTx/>
                        <a:buSzTx/>
                        <a:buFontTx/>
                        <a:buNone/>
                        <a:tabLst/>
                        <a:defRPr/>
                      </a:pPr>
                      <a:r>
                        <a:rPr lang="en-US" sz="2200" b="1" spc="-10" dirty="0">
                          <a:solidFill>
                            <a:srgbClr val="FDC503"/>
                          </a:solidFill>
                          <a:latin typeface="Arial" panose="020B0604020202020204" pitchFamily="34" charset="0"/>
                          <a:cs typeface="Arial" panose="020B0604020202020204" pitchFamily="34" charset="0"/>
                        </a:rPr>
                        <a:t>Regulatory Ratios</a:t>
                      </a:r>
                      <a:endParaRPr lang="en-US" sz="22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5125" lvl="0" indent="0" algn="l">
                        <a:lnSpc>
                          <a:spcPct val="100000"/>
                        </a:lnSpc>
                        <a:buNone/>
                        <a:tabLst>
                          <a:tab pos="4930775" algn="l"/>
                        </a:tabLst>
                      </a:pPr>
                      <a:r>
                        <a:rPr sz="2200" dirty="0">
                          <a:solidFill>
                            <a:srgbClr val="FFFFFF"/>
                          </a:solidFill>
                          <a:latin typeface="Arial" panose="020B0604020202020204" pitchFamily="34" charset="0"/>
                          <a:ea typeface="+mn-ea"/>
                          <a:cs typeface="Arial" panose="020B0604020202020204" pitchFamily="34" charset="0"/>
                        </a:rPr>
                        <a:t>CAR</a:t>
                      </a:r>
                    </a:p>
                  </a:txBody>
                  <a:tcPr marL="0" marR="0" marT="317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lnSpc>
                          <a:spcPct val="100000"/>
                        </a:lnSpc>
                        <a:buNone/>
                      </a:pPr>
                      <a:r>
                        <a:rPr lang="en-US" sz="2200" noProof="0" dirty="0">
                          <a:solidFill>
                            <a:srgbClr val="FFFFFF"/>
                          </a:solidFill>
                          <a:latin typeface="Arial" panose="020B0604020202020204" pitchFamily="34" charset="0"/>
                          <a:ea typeface="+mn-ea"/>
                          <a:cs typeface="Arial" panose="020B0604020202020204" pitchFamily="34" charset="0"/>
                        </a:rPr>
                        <a:t>%</a:t>
                      </a:r>
                      <a:endParaRPr sz="2200" dirty="0">
                        <a:solidFill>
                          <a:srgbClr val="FFFFFF"/>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lvl="0" indent="-50800" algn="r">
                        <a:lnSpc>
                          <a:spcPct val="100000"/>
                        </a:lnSpc>
                        <a:spcBef>
                          <a:spcPts val="430"/>
                        </a:spcBef>
                        <a:buNone/>
                      </a:pPr>
                      <a:r>
                        <a:rPr lang="en-US" sz="2200" b="1" spc="-25" dirty="0">
                          <a:solidFill>
                            <a:srgbClr val="002E73"/>
                          </a:solidFill>
                          <a:latin typeface="Arial" panose="020B0604020202020204" pitchFamily="34" charset="0"/>
                          <a:ea typeface="+mn-ea"/>
                          <a:cs typeface="Arial" panose="020B0604020202020204" pitchFamily="34" charset="0"/>
                        </a:rPr>
                        <a:t>27.6</a:t>
                      </a:r>
                      <a:endParaRPr sz="2200" b="1" spc="-25" dirty="0">
                        <a:solidFill>
                          <a:srgbClr val="002E73"/>
                        </a:solidFill>
                        <a:latin typeface="Arial" panose="020B0604020202020204" pitchFamily="34" charset="0"/>
                        <a:ea typeface="+mn-ea"/>
                        <a:cs typeface="Arial" panose="020B0604020202020204" pitchFamily="34" charset="0"/>
                      </a:endParaRPr>
                    </a:p>
                  </a:txBody>
                  <a:tcPr marL="0" marR="14400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lvl="0" indent="-50800" algn="r">
                        <a:lnSpc>
                          <a:spcPct val="100000"/>
                        </a:lnSpc>
                        <a:spcBef>
                          <a:spcPts val="430"/>
                        </a:spcBef>
                        <a:buNone/>
                      </a:pPr>
                      <a:r>
                        <a:rPr lang="en-US" sz="2200" b="1" spc="-25" dirty="0">
                          <a:solidFill>
                            <a:srgbClr val="FDC503"/>
                          </a:solidFill>
                          <a:latin typeface="Arial" panose="020B0604020202020204" pitchFamily="34" charset="0"/>
                          <a:ea typeface="+mn-ea"/>
                          <a:cs typeface="Arial" panose="020B0604020202020204" pitchFamily="34" charset="0"/>
                        </a:rPr>
                        <a:t>28.1</a:t>
                      </a:r>
                      <a:endParaRPr sz="2200" b="1" spc="-25" dirty="0">
                        <a:solidFill>
                          <a:srgbClr val="FDC503"/>
                        </a:solidFill>
                        <a:latin typeface="Arial" panose="020B0604020202020204" pitchFamily="34" charset="0"/>
                        <a:ea typeface="+mn-ea"/>
                        <a:cs typeface="Arial" panose="020B0604020202020204" pitchFamily="34" charset="0"/>
                      </a:endParaRPr>
                    </a:p>
                  </a:txBody>
                  <a:tcPr marL="0" marR="14400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1918133861"/>
                  </a:ext>
                </a:extLst>
              </a:tr>
              <a:tr h="439639">
                <a:tc vMerge="1">
                  <a:txBody>
                    <a:bodyPr/>
                    <a:lstStyle/>
                    <a:p>
                      <a:endParaRPr lang="en-US"/>
                    </a:p>
                  </a:txBody>
                  <a:tcPr/>
                </a:tc>
                <a:tc>
                  <a:txBody>
                    <a:bodyPr/>
                    <a:lstStyle/>
                    <a:p>
                      <a:pPr marL="365125" lvl="0" indent="0" algn="l">
                        <a:lnSpc>
                          <a:spcPct val="100000"/>
                        </a:lnSpc>
                        <a:spcBef>
                          <a:spcPts val="1405"/>
                        </a:spcBef>
                        <a:buNone/>
                        <a:tabLst>
                          <a:tab pos="4930775" algn="l"/>
                        </a:tabLst>
                      </a:pPr>
                      <a:r>
                        <a:rPr sz="2200" dirty="0">
                          <a:solidFill>
                            <a:srgbClr val="FFFFFF"/>
                          </a:solidFill>
                          <a:latin typeface="Arial" panose="020B0604020202020204" pitchFamily="34" charset="0"/>
                          <a:ea typeface="+mn-ea"/>
                          <a:cs typeface="Arial" panose="020B0604020202020204" pitchFamily="34" charset="0"/>
                        </a:rPr>
                        <a:t>NSFR</a:t>
                      </a:r>
                    </a:p>
                  </a:txBody>
                  <a:tcPr marL="0" marR="0" marT="1784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610"/>
                        </a:spcBef>
                        <a:tabLst>
                          <a:tab pos="4930140" algn="l"/>
                        </a:tabLst>
                      </a:pPr>
                      <a:r>
                        <a:rPr lang="en-US" sz="2200" spc="-50" dirty="0">
                          <a:solidFill>
                            <a:srgbClr val="FFFFFF"/>
                          </a:solidFill>
                          <a:latin typeface="Arial" panose="020B0604020202020204" pitchFamily="34" charset="0"/>
                          <a:cs typeface="Arial" panose="020B0604020202020204" pitchFamily="34" charset="0"/>
                        </a:rPr>
                        <a:t>%</a:t>
                      </a:r>
                      <a:endParaRPr sz="2200" dirty="0">
                        <a:latin typeface="Arial" panose="020B0604020202020204" pitchFamily="34" charset="0"/>
                        <a:cs typeface="Arial" panose="020B0604020202020204" pitchFamily="34" charset="0"/>
                      </a:endParaRPr>
                    </a:p>
                  </a:txBody>
                  <a:tcPr marL="0" marR="0" marT="7747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indent="-50800" algn="r">
                        <a:lnSpc>
                          <a:spcPct val="100000"/>
                        </a:lnSpc>
                        <a:spcBef>
                          <a:spcPts val="430"/>
                        </a:spcBef>
                        <a:tabLst>
                          <a:tab pos="4930140" algn="l"/>
                        </a:tabLst>
                      </a:pPr>
                      <a:r>
                        <a:rPr lang="en-US" sz="2200" b="1" spc="-25" dirty="0">
                          <a:solidFill>
                            <a:srgbClr val="002E73"/>
                          </a:solidFill>
                          <a:latin typeface="Arial" panose="020B0604020202020204" pitchFamily="34" charset="0"/>
                          <a:ea typeface="+mn-ea"/>
                          <a:cs typeface="Arial" panose="020B0604020202020204" pitchFamily="34" charset="0"/>
                        </a:rPr>
                        <a:t>149.5</a:t>
                      </a:r>
                      <a:endParaRPr sz="2200" b="1" spc="-25" dirty="0">
                        <a:solidFill>
                          <a:srgbClr val="002E73"/>
                        </a:solidFill>
                        <a:latin typeface="Arial" panose="020B0604020202020204" pitchFamily="34" charset="0"/>
                        <a:ea typeface="+mn-ea"/>
                        <a:cs typeface="Arial" panose="020B0604020202020204" pitchFamily="34" charset="0"/>
                      </a:endParaRPr>
                    </a:p>
                  </a:txBody>
                  <a:tcPr marL="0" marR="144000" marT="7747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indent="-50800" algn="r">
                        <a:lnSpc>
                          <a:spcPct val="100000"/>
                        </a:lnSpc>
                        <a:spcBef>
                          <a:spcPts val="430"/>
                        </a:spcBef>
                        <a:tabLst>
                          <a:tab pos="4930140" algn="l"/>
                        </a:tabLst>
                      </a:pPr>
                      <a:r>
                        <a:rPr lang="en-US" sz="2200" b="1" spc="-25" dirty="0">
                          <a:solidFill>
                            <a:srgbClr val="FDC503"/>
                          </a:solidFill>
                          <a:latin typeface="Arial" panose="020B0604020202020204" pitchFamily="34" charset="0"/>
                          <a:ea typeface="+mn-ea"/>
                          <a:cs typeface="Arial" panose="020B0604020202020204" pitchFamily="34" charset="0"/>
                        </a:rPr>
                        <a:t>137.6</a:t>
                      </a:r>
                      <a:endParaRPr sz="2200" b="1" spc="-25" dirty="0">
                        <a:solidFill>
                          <a:srgbClr val="FDC503"/>
                        </a:solidFill>
                        <a:latin typeface="Arial" panose="020B0604020202020204" pitchFamily="34" charset="0"/>
                        <a:ea typeface="+mn-ea"/>
                        <a:cs typeface="Arial" panose="020B0604020202020204" pitchFamily="34" charset="0"/>
                      </a:endParaRPr>
                    </a:p>
                  </a:txBody>
                  <a:tcPr marL="0" marR="144000" marT="7747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562029591"/>
                  </a:ext>
                </a:extLst>
              </a:tr>
              <a:tr h="421224">
                <a:tc vMerge="1">
                  <a:txBody>
                    <a:bodyPr/>
                    <a:lstStyle/>
                    <a:p>
                      <a:endParaRPr lang="en-US"/>
                    </a:p>
                  </a:txBody>
                  <a:tcPr/>
                </a:tc>
                <a:tc>
                  <a:txBody>
                    <a:bodyPr/>
                    <a:lstStyle/>
                    <a:p>
                      <a:pPr marL="365125" lvl="0" indent="0" algn="l">
                        <a:lnSpc>
                          <a:spcPct val="100000"/>
                        </a:lnSpc>
                        <a:spcBef>
                          <a:spcPts val="1030"/>
                        </a:spcBef>
                        <a:buNone/>
                        <a:tabLst>
                          <a:tab pos="4930775" algn="l"/>
                        </a:tabLst>
                      </a:pPr>
                      <a:r>
                        <a:rPr sz="2200" dirty="0">
                          <a:solidFill>
                            <a:srgbClr val="FFFFFF"/>
                          </a:solidFill>
                          <a:latin typeface="Arial" panose="020B0604020202020204" pitchFamily="34" charset="0"/>
                          <a:ea typeface="+mn-ea"/>
                          <a:cs typeface="Arial" panose="020B0604020202020204" pitchFamily="34" charset="0"/>
                        </a:rPr>
                        <a:t>LCR</a:t>
                      </a:r>
                    </a:p>
                  </a:txBody>
                  <a:tcPr marL="0" marR="0" marT="130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lnSpc>
                          <a:spcPct val="100000"/>
                        </a:lnSpc>
                        <a:buNone/>
                      </a:pPr>
                      <a:r>
                        <a:rPr lang="en-US" sz="2200" noProof="0" dirty="0">
                          <a:solidFill>
                            <a:srgbClr val="FFFFFF"/>
                          </a:solidFill>
                          <a:latin typeface="Arial" panose="020B0604020202020204" pitchFamily="34" charset="0"/>
                          <a:ea typeface="+mn-ea"/>
                          <a:cs typeface="Arial" panose="020B0604020202020204" pitchFamily="34" charset="0"/>
                        </a:rPr>
                        <a:t>%</a:t>
                      </a:r>
                      <a:endParaRPr sz="2200" dirty="0">
                        <a:solidFill>
                          <a:srgbClr val="FFFFFF"/>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0" lvl="0" indent="-50800" algn="r">
                        <a:lnSpc>
                          <a:spcPct val="100000"/>
                        </a:lnSpc>
                        <a:spcBef>
                          <a:spcPts val="430"/>
                        </a:spcBef>
                        <a:buNone/>
                      </a:pPr>
                      <a:r>
                        <a:rPr lang="en-US" sz="2200" b="1" spc="-25" dirty="0">
                          <a:solidFill>
                            <a:srgbClr val="002E73"/>
                          </a:solidFill>
                          <a:latin typeface="Arial" panose="020B0604020202020204" pitchFamily="34" charset="0"/>
                          <a:ea typeface="+mn-ea"/>
                          <a:cs typeface="Arial" panose="020B0604020202020204" pitchFamily="34" charset="0"/>
                        </a:rPr>
                        <a:t>396.2</a:t>
                      </a:r>
                      <a:endParaRPr sz="2200" b="1" spc="-25" dirty="0">
                        <a:solidFill>
                          <a:srgbClr val="002E73"/>
                        </a:solidFill>
                        <a:latin typeface="Arial" panose="020B0604020202020204" pitchFamily="34" charset="0"/>
                        <a:ea typeface="+mn-ea"/>
                        <a:cs typeface="Arial" panose="020B0604020202020204" pitchFamily="34" charset="0"/>
                      </a:endParaRPr>
                    </a:p>
                  </a:txBody>
                  <a:tcPr marL="0" marR="144000" marT="0" marB="0" anchor="ctr">
                    <a:lnL>
                      <a:noFill/>
                    </a:lnL>
                    <a:lnR>
                      <a:noFill/>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DC503"/>
                    </a:solidFill>
                  </a:tcPr>
                </a:tc>
                <a:tc>
                  <a:txBody>
                    <a:bodyPr/>
                    <a:lstStyle/>
                    <a:p>
                      <a:pPr marL="50800" lvl="0" indent="-50800" algn="r">
                        <a:lnSpc>
                          <a:spcPct val="100000"/>
                        </a:lnSpc>
                        <a:spcBef>
                          <a:spcPts val="430"/>
                        </a:spcBef>
                        <a:buNone/>
                      </a:pPr>
                      <a:r>
                        <a:rPr lang="en-US" sz="2200" b="1" spc="-25" dirty="0">
                          <a:solidFill>
                            <a:srgbClr val="FDC503"/>
                          </a:solidFill>
                          <a:latin typeface="Arial" panose="020B0604020202020204" pitchFamily="34" charset="0"/>
                          <a:ea typeface="+mn-ea"/>
                          <a:cs typeface="Arial" panose="020B0604020202020204" pitchFamily="34" charset="0"/>
                        </a:rPr>
                        <a:t>292.6</a:t>
                      </a:r>
                      <a:endParaRPr sz="2200" b="1" spc="-25" dirty="0">
                        <a:solidFill>
                          <a:srgbClr val="FDC503"/>
                        </a:solidFill>
                        <a:latin typeface="Arial" panose="020B0604020202020204" pitchFamily="34" charset="0"/>
                        <a:ea typeface="+mn-ea"/>
                        <a:cs typeface="Arial" panose="020B0604020202020204" pitchFamily="34" charset="0"/>
                      </a:endParaRPr>
                    </a:p>
                  </a:txBody>
                  <a:tcPr marL="0" marR="14400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2E73"/>
                    </a:solidFill>
                  </a:tcPr>
                </a:tc>
                <a:extLst>
                  <a:ext uri="{0D108BD9-81ED-4DB2-BD59-A6C34878D82A}">
                    <a16:rowId xmlns:a16="http://schemas.microsoft.com/office/drawing/2014/main" val="1266470768"/>
                  </a:ext>
                </a:extLst>
              </a:tr>
              <a:tr h="49338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a:solidFill>
                            <a:schemeClr val="bg1"/>
                          </a:solidFill>
                          <a:latin typeface="Arial" panose="020B0604020202020204" pitchFamily="34" charset="0"/>
                          <a:cs typeface="Arial" panose="020B0604020202020204" pitchFamily="34" charset="0"/>
                        </a:rPr>
                        <a:t>* Annualized.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5125" lvl="0" indent="0" algn="l" rtl="0">
                        <a:lnSpc>
                          <a:spcPct val="100000"/>
                        </a:lnSpc>
                        <a:spcBef>
                          <a:spcPts val="1030"/>
                        </a:spcBef>
                        <a:buNone/>
                        <a:tabLst>
                          <a:tab pos="4930775" algn="l"/>
                        </a:tabLst>
                      </a:pPr>
                      <a:endParaRPr sz="2200">
                        <a:solidFill>
                          <a:srgbClr val="FFFFFF"/>
                        </a:solidFill>
                        <a:latin typeface="Arial" panose="020B0604020202020204" pitchFamily="34" charset="0"/>
                        <a:ea typeface="+mn-ea"/>
                        <a:cs typeface="Arial" panose="020B0604020202020204" pitchFamily="34" charset="0"/>
                      </a:endParaRPr>
                    </a:p>
                  </a:txBody>
                  <a:tcPr marL="0" marR="0" marT="1308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lnSpc>
                          <a:spcPct val="100000"/>
                        </a:lnSpc>
                        <a:buNone/>
                      </a:pPr>
                      <a:endParaRPr sz="2200">
                        <a:solidFill>
                          <a:srgbClr val="FFFFFF"/>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800" lvl="0" indent="-50800" algn="ctr" rtl="0">
                        <a:lnSpc>
                          <a:spcPct val="100000"/>
                        </a:lnSpc>
                        <a:spcBef>
                          <a:spcPts val="430"/>
                        </a:spcBef>
                        <a:buNone/>
                      </a:pPr>
                      <a:endParaRPr sz="2200" spc="-25">
                        <a:solidFill>
                          <a:srgbClr val="002E73"/>
                        </a:solidFill>
                        <a:latin typeface="Arial" panose="020B0604020202020204" pitchFamily="34" charset="0"/>
                        <a:ea typeface="+mn-ea"/>
                        <a:cs typeface="Arial" panose="020B0604020202020204" pitchFamily="34" charset="0"/>
                      </a:endParaRPr>
                    </a:p>
                  </a:txBody>
                  <a:tcPr marL="0" marR="144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0800" lvl="0" indent="-50800" algn="ctr" rtl="0">
                        <a:lnSpc>
                          <a:spcPct val="100000"/>
                        </a:lnSpc>
                        <a:spcBef>
                          <a:spcPts val="430"/>
                        </a:spcBef>
                        <a:buNone/>
                      </a:pPr>
                      <a:endParaRPr sz="2200" spc="-25" dirty="0">
                        <a:solidFill>
                          <a:srgbClr val="002E73"/>
                        </a:solidFill>
                        <a:latin typeface="Arial" panose="020B0604020202020204" pitchFamily="34" charset="0"/>
                        <a:ea typeface="+mn-ea"/>
                        <a:cs typeface="Arial" panose="020B0604020202020204" pitchFamily="34" charset="0"/>
                      </a:endParaRPr>
                    </a:p>
                  </a:txBody>
                  <a:tcPr marL="0" marR="144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6314630"/>
                  </a:ext>
                </a:extLst>
              </a:tr>
            </a:tbl>
          </a:graphicData>
        </a:graphic>
      </p:graphicFrame>
      <p:pic>
        <p:nvPicPr>
          <p:cNvPr id="18" name="object 5">
            <a:extLst>
              <a:ext uri="{FF2B5EF4-FFF2-40B4-BE49-F238E27FC236}">
                <a16:creationId xmlns:a16="http://schemas.microsoft.com/office/drawing/2014/main" id="{4AEEB282-893E-6A90-B9A0-CDF46BFF1EFB}"/>
              </a:ext>
            </a:extLst>
          </p:cNvPr>
          <p:cNvPicPr/>
          <p:nvPr/>
        </p:nvPicPr>
        <p:blipFill>
          <a:blip r:embed="rId3" cstate="print"/>
          <a:stretch>
            <a:fillRect/>
          </a:stretch>
        </p:blipFill>
        <p:spPr>
          <a:xfrm>
            <a:off x="3312602" y="5953431"/>
            <a:ext cx="944861" cy="1047333"/>
          </a:xfrm>
          <a:prstGeom prst="rect">
            <a:avLst/>
          </a:prstGeom>
        </p:spPr>
      </p:pic>
      <p:grpSp>
        <p:nvGrpSpPr>
          <p:cNvPr id="25" name="Group 24">
            <a:extLst>
              <a:ext uri="{FF2B5EF4-FFF2-40B4-BE49-F238E27FC236}">
                <a16:creationId xmlns:a16="http://schemas.microsoft.com/office/drawing/2014/main" id="{25374C89-3A41-D239-211C-C06B525441EE}"/>
              </a:ext>
            </a:extLst>
          </p:cNvPr>
          <p:cNvGrpSpPr/>
          <p:nvPr/>
        </p:nvGrpSpPr>
        <p:grpSpPr>
          <a:xfrm>
            <a:off x="3434445" y="7552065"/>
            <a:ext cx="833755" cy="833755"/>
            <a:chOff x="2838098" y="8045917"/>
            <a:chExt cx="833755" cy="833755"/>
          </a:xfrm>
        </p:grpSpPr>
        <p:sp>
          <p:nvSpPr>
            <p:cNvPr id="20" name="object 7">
              <a:extLst>
                <a:ext uri="{FF2B5EF4-FFF2-40B4-BE49-F238E27FC236}">
                  <a16:creationId xmlns:a16="http://schemas.microsoft.com/office/drawing/2014/main" id="{4FBF2B47-A035-35A5-ECBE-B7A80D08343E}"/>
                </a:ext>
              </a:extLst>
            </p:cNvPr>
            <p:cNvSpPr/>
            <p:nvPr/>
          </p:nvSpPr>
          <p:spPr>
            <a:xfrm>
              <a:off x="2838098" y="8045917"/>
              <a:ext cx="833755" cy="833755"/>
            </a:xfrm>
            <a:custGeom>
              <a:avLst/>
              <a:gdLst/>
              <a:ahLst/>
              <a:cxnLst/>
              <a:rect l="l" t="t" r="r" b="b"/>
              <a:pathLst>
                <a:path w="833754" h="833754">
                  <a:moveTo>
                    <a:pt x="52971" y="756069"/>
                  </a:moveTo>
                  <a:lnTo>
                    <a:pt x="51689" y="754240"/>
                  </a:lnTo>
                  <a:lnTo>
                    <a:pt x="42202" y="752335"/>
                  </a:lnTo>
                  <a:lnTo>
                    <a:pt x="39700" y="745401"/>
                  </a:lnTo>
                  <a:lnTo>
                    <a:pt x="39839" y="344944"/>
                  </a:lnTo>
                  <a:lnTo>
                    <a:pt x="38963" y="340194"/>
                  </a:lnTo>
                  <a:lnTo>
                    <a:pt x="25374" y="334416"/>
                  </a:lnTo>
                  <a:lnTo>
                    <a:pt x="19888" y="329742"/>
                  </a:lnTo>
                  <a:lnTo>
                    <a:pt x="13106" y="325348"/>
                  </a:lnTo>
                  <a:lnTo>
                    <a:pt x="13233" y="747255"/>
                  </a:lnTo>
                  <a:lnTo>
                    <a:pt x="14351" y="752678"/>
                  </a:lnTo>
                  <a:lnTo>
                    <a:pt x="48971" y="781392"/>
                  </a:lnTo>
                  <a:lnTo>
                    <a:pt x="51790" y="781367"/>
                  </a:lnTo>
                  <a:lnTo>
                    <a:pt x="52806" y="780491"/>
                  </a:lnTo>
                  <a:lnTo>
                    <a:pt x="52463" y="765517"/>
                  </a:lnTo>
                  <a:lnTo>
                    <a:pt x="52971" y="756069"/>
                  </a:lnTo>
                  <a:close/>
                </a:path>
                <a:path w="833754" h="833754">
                  <a:moveTo>
                    <a:pt x="182968" y="222377"/>
                  </a:moveTo>
                  <a:lnTo>
                    <a:pt x="182765" y="154749"/>
                  </a:lnTo>
                  <a:lnTo>
                    <a:pt x="182892" y="67614"/>
                  </a:lnTo>
                  <a:lnTo>
                    <a:pt x="182473" y="58851"/>
                  </a:lnTo>
                  <a:lnTo>
                    <a:pt x="159346" y="15773"/>
                  </a:lnTo>
                  <a:lnTo>
                    <a:pt x="116674" y="0"/>
                  </a:lnTo>
                  <a:lnTo>
                    <a:pt x="93256" y="4229"/>
                  </a:lnTo>
                  <a:lnTo>
                    <a:pt x="61455" y="29044"/>
                  </a:lnTo>
                  <a:lnTo>
                    <a:pt x="49682" y="67856"/>
                  </a:lnTo>
                  <a:lnTo>
                    <a:pt x="49631" y="244652"/>
                  </a:lnTo>
                  <a:lnTo>
                    <a:pt x="51587" y="251714"/>
                  </a:lnTo>
                  <a:lnTo>
                    <a:pt x="55245" y="258445"/>
                  </a:lnTo>
                  <a:lnTo>
                    <a:pt x="64973" y="269836"/>
                  </a:lnTo>
                  <a:lnTo>
                    <a:pt x="78193" y="276720"/>
                  </a:lnTo>
                  <a:lnTo>
                    <a:pt x="92951" y="278472"/>
                  </a:lnTo>
                  <a:lnTo>
                    <a:pt x="107302" y="274497"/>
                  </a:lnTo>
                  <a:lnTo>
                    <a:pt x="130302" y="236372"/>
                  </a:lnTo>
                  <a:lnTo>
                    <a:pt x="130289" y="179463"/>
                  </a:lnTo>
                  <a:lnTo>
                    <a:pt x="129946" y="171970"/>
                  </a:lnTo>
                  <a:lnTo>
                    <a:pt x="130149" y="104394"/>
                  </a:lnTo>
                  <a:lnTo>
                    <a:pt x="126466" y="99898"/>
                  </a:lnTo>
                  <a:lnTo>
                    <a:pt x="120523" y="97739"/>
                  </a:lnTo>
                  <a:lnTo>
                    <a:pt x="114084" y="97193"/>
                  </a:lnTo>
                  <a:lnTo>
                    <a:pt x="108381" y="99771"/>
                  </a:lnTo>
                  <a:lnTo>
                    <a:pt x="104292" y="104787"/>
                  </a:lnTo>
                  <a:lnTo>
                    <a:pt x="102704" y="111544"/>
                  </a:lnTo>
                  <a:lnTo>
                    <a:pt x="102641" y="243662"/>
                  </a:lnTo>
                  <a:lnTo>
                    <a:pt x="99504" y="248412"/>
                  </a:lnTo>
                  <a:lnTo>
                    <a:pt x="94640" y="250329"/>
                  </a:lnTo>
                  <a:lnTo>
                    <a:pt x="88760" y="251104"/>
                  </a:lnTo>
                  <a:lnTo>
                    <a:pt x="83159" y="249085"/>
                  </a:lnTo>
                  <a:lnTo>
                    <a:pt x="78981" y="244411"/>
                  </a:lnTo>
                  <a:lnTo>
                    <a:pt x="77343" y="237223"/>
                  </a:lnTo>
                  <a:lnTo>
                    <a:pt x="77533" y="194741"/>
                  </a:lnTo>
                  <a:lnTo>
                    <a:pt x="77584" y="109766"/>
                  </a:lnTo>
                  <a:lnTo>
                    <a:pt x="77241" y="67284"/>
                  </a:lnTo>
                  <a:lnTo>
                    <a:pt x="81305" y="49860"/>
                  </a:lnTo>
                  <a:lnTo>
                    <a:pt x="92506" y="35902"/>
                  </a:lnTo>
                  <a:lnTo>
                    <a:pt x="108712" y="28079"/>
                  </a:lnTo>
                  <a:lnTo>
                    <a:pt x="127812" y="29057"/>
                  </a:lnTo>
                  <a:lnTo>
                    <a:pt x="156044" y="68262"/>
                  </a:lnTo>
                  <a:lnTo>
                    <a:pt x="156235" y="108140"/>
                  </a:lnTo>
                  <a:lnTo>
                    <a:pt x="156095" y="235419"/>
                  </a:lnTo>
                  <a:lnTo>
                    <a:pt x="143192" y="277736"/>
                  </a:lnTo>
                  <a:lnTo>
                    <a:pt x="110210" y="297980"/>
                  </a:lnTo>
                  <a:lnTo>
                    <a:pt x="91376" y="299758"/>
                  </a:lnTo>
                  <a:lnTo>
                    <a:pt x="81864" y="299262"/>
                  </a:lnTo>
                  <a:lnTo>
                    <a:pt x="42418" y="280682"/>
                  </a:lnTo>
                  <a:lnTo>
                    <a:pt x="26784" y="238531"/>
                  </a:lnTo>
                  <a:lnTo>
                    <a:pt x="26631" y="201688"/>
                  </a:lnTo>
                  <a:lnTo>
                    <a:pt x="26758" y="87655"/>
                  </a:lnTo>
                  <a:lnTo>
                    <a:pt x="25908" y="78536"/>
                  </a:lnTo>
                  <a:lnTo>
                    <a:pt x="16891" y="72783"/>
                  </a:lnTo>
                  <a:lnTo>
                    <a:pt x="2679" y="77939"/>
                  </a:lnTo>
                  <a:lnTo>
                    <a:pt x="101" y="81635"/>
                  </a:lnTo>
                  <a:lnTo>
                    <a:pt x="0" y="240449"/>
                  </a:lnTo>
                  <a:lnTo>
                    <a:pt x="431" y="250380"/>
                  </a:lnTo>
                  <a:lnTo>
                    <a:pt x="19329" y="295605"/>
                  </a:lnTo>
                  <a:lnTo>
                    <a:pt x="49720" y="318947"/>
                  </a:lnTo>
                  <a:lnTo>
                    <a:pt x="98094" y="326161"/>
                  </a:lnTo>
                  <a:lnTo>
                    <a:pt x="107683" y="325945"/>
                  </a:lnTo>
                  <a:lnTo>
                    <a:pt x="154609" y="304863"/>
                  </a:lnTo>
                  <a:lnTo>
                    <a:pt x="178828" y="268376"/>
                  </a:lnTo>
                  <a:lnTo>
                    <a:pt x="182562" y="244919"/>
                  </a:lnTo>
                  <a:lnTo>
                    <a:pt x="182968" y="222377"/>
                  </a:lnTo>
                  <a:close/>
                </a:path>
                <a:path w="833754" h="833754">
                  <a:moveTo>
                    <a:pt x="208292" y="131826"/>
                  </a:moveTo>
                  <a:lnTo>
                    <a:pt x="208280" y="131025"/>
                  </a:lnTo>
                  <a:lnTo>
                    <a:pt x="207302" y="131025"/>
                  </a:lnTo>
                  <a:lnTo>
                    <a:pt x="208292" y="131826"/>
                  </a:lnTo>
                  <a:close/>
                </a:path>
                <a:path w="833754" h="833754">
                  <a:moveTo>
                    <a:pt x="364998" y="711301"/>
                  </a:moveTo>
                  <a:lnTo>
                    <a:pt x="364782" y="711301"/>
                  </a:lnTo>
                  <a:lnTo>
                    <a:pt x="364782" y="706221"/>
                  </a:lnTo>
                  <a:lnTo>
                    <a:pt x="364769" y="701141"/>
                  </a:lnTo>
                  <a:lnTo>
                    <a:pt x="364871" y="694791"/>
                  </a:lnTo>
                  <a:lnTo>
                    <a:pt x="364845" y="689711"/>
                  </a:lnTo>
                  <a:lnTo>
                    <a:pt x="172605" y="689711"/>
                  </a:lnTo>
                  <a:lnTo>
                    <a:pt x="172605" y="694791"/>
                  </a:lnTo>
                  <a:lnTo>
                    <a:pt x="169468" y="694791"/>
                  </a:lnTo>
                  <a:lnTo>
                    <a:pt x="169468" y="701141"/>
                  </a:lnTo>
                  <a:lnTo>
                    <a:pt x="169049" y="701141"/>
                  </a:lnTo>
                  <a:lnTo>
                    <a:pt x="169049" y="706221"/>
                  </a:lnTo>
                  <a:lnTo>
                    <a:pt x="168681" y="706221"/>
                  </a:lnTo>
                  <a:lnTo>
                    <a:pt x="168681" y="711301"/>
                  </a:lnTo>
                  <a:lnTo>
                    <a:pt x="170649" y="711301"/>
                  </a:lnTo>
                  <a:lnTo>
                    <a:pt x="170649" y="715111"/>
                  </a:lnTo>
                  <a:lnTo>
                    <a:pt x="172935" y="715111"/>
                  </a:lnTo>
                  <a:lnTo>
                    <a:pt x="172935" y="716381"/>
                  </a:lnTo>
                  <a:lnTo>
                    <a:pt x="364756" y="716381"/>
                  </a:lnTo>
                  <a:lnTo>
                    <a:pt x="364756" y="715111"/>
                  </a:lnTo>
                  <a:lnTo>
                    <a:pt x="364998" y="715111"/>
                  </a:lnTo>
                  <a:lnTo>
                    <a:pt x="364998" y="711301"/>
                  </a:lnTo>
                  <a:close/>
                </a:path>
                <a:path w="833754" h="833754">
                  <a:moveTo>
                    <a:pt x="375170" y="637717"/>
                  </a:moveTo>
                  <a:lnTo>
                    <a:pt x="184670" y="637717"/>
                  </a:lnTo>
                  <a:lnTo>
                    <a:pt x="182651" y="637768"/>
                  </a:lnTo>
                  <a:lnTo>
                    <a:pt x="174472" y="638492"/>
                  </a:lnTo>
                  <a:lnTo>
                    <a:pt x="169875" y="642785"/>
                  </a:lnTo>
                  <a:lnTo>
                    <a:pt x="168503" y="655789"/>
                  </a:lnTo>
                  <a:lnTo>
                    <a:pt x="171729" y="662000"/>
                  </a:lnTo>
                  <a:lnTo>
                    <a:pt x="180301" y="664438"/>
                  </a:lnTo>
                  <a:lnTo>
                    <a:pt x="183146" y="664324"/>
                  </a:lnTo>
                  <a:lnTo>
                    <a:pt x="185877" y="664324"/>
                  </a:lnTo>
                  <a:lnTo>
                    <a:pt x="365417" y="664349"/>
                  </a:lnTo>
                  <a:lnTo>
                    <a:pt x="367880" y="656628"/>
                  </a:lnTo>
                  <a:lnTo>
                    <a:pt x="368160" y="656272"/>
                  </a:lnTo>
                  <a:lnTo>
                    <a:pt x="375170" y="637717"/>
                  </a:lnTo>
                  <a:close/>
                </a:path>
                <a:path w="833754" h="833754">
                  <a:moveTo>
                    <a:pt x="423989" y="833018"/>
                  </a:moveTo>
                  <a:lnTo>
                    <a:pt x="421728" y="829449"/>
                  </a:lnTo>
                  <a:lnTo>
                    <a:pt x="418553" y="822617"/>
                  </a:lnTo>
                  <a:lnTo>
                    <a:pt x="415645" y="817397"/>
                  </a:lnTo>
                  <a:lnTo>
                    <a:pt x="412661" y="807885"/>
                  </a:lnTo>
                  <a:lnTo>
                    <a:pt x="411022" y="806716"/>
                  </a:lnTo>
                  <a:lnTo>
                    <a:pt x="110261" y="806818"/>
                  </a:lnTo>
                  <a:lnTo>
                    <a:pt x="104736" y="801243"/>
                  </a:lnTo>
                  <a:lnTo>
                    <a:pt x="104724" y="356616"/>
                  </a:lnTo>
                  <a:lnTo>
                    <a:pt x="104432" y="351536"/>
                  </a:lnTo>
                  <a:lnTo>
                    <a:pt x="78143" y="351536"/>
                  </a:lnTo>
                  <a:lnTo>
                    <a:pt x="78232" y="799236"/>
                  </a:lnTo>
                  <a:lnTo>
                    <a:pt x="105537" y="831608"/>
                  </a:lnTo>
                  <a:lnTo>
                    <a:pt x="118338" y="833602"/>
                  </a:lnTo>
                  <a:lnTo>
                    <a:pt x="420268" y="833424"/>
                  </a:lnTo>
                  <a:lnTo>
                    <a:pt x="423989" y="833018"/>
                  </a:lnTo>
                  <a:close/>
                </a:path>
                <a:path w="833754" h="833754">
                  <a:moveTo>
                    <a:pt x="480314" y="377913"/>
                  </a:moveTo>
                  <a:lnTo>
                    <a:pt x="476504" y="377583"/>
                  </a:lnTo>
                  <a:lnTo>
                    <a:pt x="176606" y="377571"/>
                  </a:lnTo>
                  <a:lnTo>
                    <a:pt x="170637" y="382079"/>
                  </a:lnTo>
                  <a:lnTo>
                    <a:pt x="169621" y="386842"/>
                  </a:lnTo>
                  <a:lnTo>
                    <a:pt x="169583" y="394589"/>
                  </a:lnTo>
                  <a:lnTo>
                    <a:pt x="172593" y="400037"/>
                  </a:lnTo>
                  <a:lnTo>
                    <a:pt x="177698" y="403263"/>
                  </a:lnTo>
                  <a:lnTo>
                    <a:pt x="183946" y="404355"/>
                  </a:lnTo>
                  <a:lnTo>
                    <a:pt x="239369" y="404406"/>
                  </a:lnTo>
                  <a:lnTo>
                    <a:pt x="294779" y="404114"/>
                  </a:lnTo>
                  <a:lnTo>
                    <a:pt x="350189" y="404202"/>
                  </a:lnTo>
                  <a:lnTo>
                    <a:pt x="405612" y="405396"/>
                  </a:lnTo>
                  <a:lnTo>
                    <a:pt x="422325" y="405612"/>
                  </a:lnTo>
                  <a:lnTo>
                    <a:pt x="439064" y="405269"/>
                  </a:lnTo>
                  <a:lnTo>
                    <a:pt x="472554" y="404190"/>
                  </a:lnTo>
                  <a:lnTo>
                    <a:pt x="476364" y="403809"/>
                  </a:lnTo>
                  <a:lnTo>
                    <a:pt x="480314" y="377913"/>
                  </a:lnTo>
                  <a:close/>
                </a:path>
                <a:path w="833754" h="833754">
                  <a:moveTo>
                    <a:pt x="483590" y="456234"/>
                  </a:moveTo>
                  <a:lnTo>
                    <a:pt x="481926" y="448716"/>
                  </a:lnTo>
                  <a:lnTo>
                    <a:pt x="480187" y="442061"/>
                  </a:lnTo>
                  <a:lnTo>
                    <a:pt x="478345" y="430999"/>
                  </a:lnTo>
                  <a:lnTo>
                    <a:pt x="476719" y="429463"/>
                  </a:lnTo>
                  <a:lnTo>
                    <a:pt x="175945" y="429628"/>
                  </a:lnTo>
                  <a:lnTo>
                    <a:pt x="170764" y="433552"/>
                  </a:lnTo>
                  <a:lnTo>
                    <a:pt x="167843" y="445554"/>
                  </a:lnTo>
                  <a:lnTo>
                    <a:pt x="170281" y="452247"/>
                  </a:lnTo>
                  <a:lnTo>
                    <a:pt x="178943" y="456018"/>
                  </a:lnTo>
                  <a:lnTo>
                    <a:pt x="182486" y="456171"/>
                  </a:lnTo>
                  <a:lnTo>
                    <a:pt x="483590" y="456234"/>
                  </a:lnTo>
                  <a:close/>
                </a:path>
                <a:path w="833754" h="833754">
                  <a:moveTo>
                    <a:pt x="503326" y="329158"/>
                  </a:moveTo>
                  <a:lnTo>
                    <a:pt x="502894" y="327406"/>
                  </a:lnTo>
                  <a:lnTo>
                    <a:pt x="498081" y="325945"/>
                  </a:lnTo>
                  <a:lnTo>
                    <a:pt x="495452" y="325577"/>
                  </a:lnTo>
                  <a:lnTo>
                    <a:pt x="339013" y="325526"/>
                  </a:lnTo>
                  <a:lnTo>
                    <a:pt x="176199" y="325551"/>
                  </a:lnTo>
                  <a:lnTo>
                    <a:pt x="171157" y="329069"/>
                  </a:lnTo>
                  <a:lnTo>
                    <a:pt x="167728" y="340614"/>
                  </a:lnTo>
                  <a:lnTo>
                    <a:pt x="169786" y="347408"/>
                  </a:lnTo>
                  <a:lnTo>
                    <a:pt x="178181" y="351713"/>
                  </a:lnTo>
                  <a:lnTo>
                    <a:pt x="181914" y="352094"/>
                  </a:lnTo>
                  <a:lnTo>
                    <a:pt x="485254" y="352171"/>
                  </a:lnTo>
                  <a:lnTo>
                    <a:pt x="486232" y="352425"/>
                  </a:lnTo>
                  <a:lnTo>
                    <a:pt x="490258" y="350812"/>
                  </a:lnTo>
                  <a:lnTo>
                    <a:pt x="494817" y="343662"/>
                  </a:lnTo>
                  <a:lnTo>
                    <a:pt x="498233" y="337477"/>
                  </a:lnTo>
                  <a:lnTo>
                    <a:pt x="503326" y="329158"/>
                  </a:lnTo>
                  <a:close/>
                </a:path>
                <a:path w="833754" h="833754">
                  <a:moveTo>
                    <a:pt x="507161" y="499948"/>
                  </a:moveTo>
                  <a:lnTo>
                    <a:pt x="506984" y="497598"/>
                  </a:lnTo>
                  <a:lnTo>
                    <a:pt x="504126" y="492696"/>
                  </a:lnTo>
                  <a:lnTo>
                    <a:pt x="501294" y="489521"/>
                  </a:lnTo>
                  <a:lnTo>
                    <a:pt x="497268" y="482752"/>
                  </a:lnTo>
                  <a:lnTo>
                    <a:pt x="494995" y="481520"/>
                  </a:lnTo>
                  <a:lnTo>
                    <a:pt x="176250" y="481647"/>
                  </a:lnTo>
                  <a:lnTo>
                    <a:pt x="171246" y="485076"/>
                  </a:lnTo>
                  <a:lnTo>
                    <a:pt x="167716" y="496570"/>
                  </a:lnTo>
                  <a:lnTo>
                    <a:pt x="169735" y="503402"/>
                  </a:lnTo>
                  <a:lnTo>
                    <a:pt x="178092" y="507784"/>
                  </a:lnTo>
                  <a:lnTo>
                    <a:pt x="181813" y="508177"/>
                  </a:lnTo>
                  <a:lnTo>
                    <a:pt x="338582" y="508266"/>
                  </a:lnTo>
                  <a:lnTo>
                    <a:pt x="499186" y="508342"/>
                  </a:lnTo>
                  <a:lnTo>
                    <a:pt x="503847" y="506615"/>
                  </a:lnTo>
                  <a:lnTo>
                    <a:pt x="507161" y="499948"/>
                  </a:lnTo>
                  <a:close/>
                </a:path>
                <a:path w="833754" h="833754">
                  <a:moveTo>
                    <a:pt x="508533" y="599313"/>
                  </a:moveTo>
                  <a:lnTo>
                    <a:pt x="507542" y="596112"/>
                  </a:lnTo>
                  <a:lnTo>
                    <a:pt x="507225" y="593534"/>
                  </a:lnTo>
                  <a:lnTo>
                    <a:pt x="503301" y="587006"/>
                  </a:lnTo>
                  <a:lnTo>
                    <a:pt x="498970" y="585635"/>
                  </a:lnTo>
                  <a:lnTo>
                    <a:pt x="174358" y="585698"/>
                  </a:lnTo>
                  <a:lnTo>
                    <a:pt x="169265" y="590677"/>
                  </a:lnTo>
                  <a:lnTo>
                    <a:pt x="169125" y="607161"/>
                  </a:lnTo>
                  <a:lnTo>
                    <a:pt x="173824" y="612000"/>
                  </a:lnTo>
                  <a:lnTo>
                    <a:pt x="398792" y="612267"/>
                  </a:lnTo>
                  <a:lnTo>
                    <a:pt x="400824" y="611873"/>
                  </a:lnTo>
                  <a:lnTo>
                    <a:pt x="402323" y="610971"/>
                  </a:lnTo>
                  <a:lnTo>
                    <a:pt x="413143" y="605523"/>
                  </a:lnTo>
                  <a:lnTo>
                    <a:pt x="424408" y="601891"/>
                  </a:lnTo>
                  <a:lnTo>
                    <a:pt x="436092" y="599884"/>
                  </a:lnTo>
                  <a:lnTo>
                    <a:pt x="448132" y="599300"/>
                  </a:lnTo>
                  <a:lnTo>
                    <a:pt x="508533" y="599313"/>
                  </a:lnTo>
                  <a:close/>
                </a:path>
                <a:path w="833754" h="833754">
                  <a:moveTo>
                    <a:pt x="509308" y="285013"/>
                  </a:moveTo>
                  <a:lnTo>
                    <a:pt x="507606" y="278892"/>
                  </a:lnTo>
                  <a:lnTo>
                    <a:pt x="499745" y="274281"/>
                  </a:lnTo>
                  <a:lnTo>
                    <a:pt x="496189" y="273596"/>
                  </a:lnTo>
                  <a:lnTo>
                    <a:pt x="205790" y="273596"/>
                  </a:lnTo>
                  <a:lnTo>
                    <a:pt x="203200" y="274510"/>
                  </a:lnTo>
                  <a:lnTo>
                    <a:pt x="199809" y="281597"/>
                  </a:lnTo>
                  <a:lnTo>
                    <a:pt x="191655" y="299897"/>
                  </a:lnTo>
                  <a:lnTo>
                    <a:pt x="194805" y="300126"/>
                  </a:lnTo>
                  <a:lnTo>
                    <a:pt x="501154" y="300062"/>
                  </a:lnTo>
                  <a:lnTo>
                    <a:pt x="506133" y="296291"/>
                  </a:lnTo>
                  <a:lnTo>
                    <a:pt x="509308" y="285013"/>
                  </a:lnTo>
                  <a:close/>
                </a:path>
                <a:path w="833754" h="833754">
                  <a:moveTo>
                    <a:pt x="509384" y="545071"/>
                  </a:moveTo>
                  <a:lnTo>
                    <a:pt x="507276" y="538353"/>
                  </a:lnTo>
                  <a:lnTo>
                    <a:pt x="499160" y="534098"/>
                  </a:lnTo>
                  <a:lnTo>
                    <a:pt x="495744" y="533730"/>
                  </a:lnTo>
                  <a:lnTo>
                    <a:pt x="176047" y="533679"/>
                  </a:lnTo>
                  <a:lnTo>
                    <a:pt x="170916" y="537438"/>
                  </a:lnTo>
                  <a:lnTo>
                    <a:pt x="167817" y="549135"/>
                  </a:lnTo>
                  <a:lnTo>
                    <a:pt x="169989" y="555802"/>
                  </a:lnTo>
                  <a:lnTo>
                    <a:pt x="178320" y="559904"/>
                  </a:lnTo>
                  <a:lnTo>
                    <a:pt x="181902" y="560222"/>
                  </a:lnTo>
                  <a:lnTo>
                    <a:pt x="338162" y="560285"/>
                  </a:lnTo>
                  <a:lnTo>
                    <a:pt x="501103" y="560171"/>
                  </a:lnTo>
                  <a:lnTo>
                    <a:pt x="506069" y="556501"/>
                  </a:lnTo>
                  <a:lnTo>
                    <a:pt x="509384" y="545071"/>
                  </a:lnTo>
                  <a:close/>
                </a:path>
                <a:path w="833754" h="833754">
                  <a:moveTo>
                    <a:pt x="509409" y="233133"/>
                  </a:moveTo>
                  <a:lnTo>
                    <a:pt x="507403" y="226326"/>
                  </a:lnTo>
                  <a:lnTo>
                    <a:pt x="499224" y="221957"/>
                  </a:lnTo>
                  <a:lnTo>
                    <a:pt x="495642" y="221551"/>
                  </a:lnTo>
                  <a:lnTo>
                    <a:pt x="212839" y="221551"/>
                  </a:lnTo>
                  <a:lnTo>
                    <a:pt x="209219" y="221183"/>
                  </a:lnTo>
                  <a:lnTo>
                    <a:pt x="208102" y="222275"/>
                  </a:lnTo>
                  <a:lnTo>
                    <a:pt x="208305" y="230924"/>
                  </a:lnTo>
                  <a:lnTo>
                    <a:pt x="208000" y="248107"/>
                  </a:lnTo>
                  <a:lnTo>
                    <a:pt x="353618" y="248094"/>
                  </a:lnTo>
                  <a:lnTo>
                    <a:pt x="500913" y="248069"/>
                  </a:lnTo>
                  <a:lnTo>
                    <a:pt x="505917" y="244576"/>
                  </a:lnTo>
                  <a:lnTo>
                    <a:pt x="509409" y="233133"/>
                  </a:lnTo>
                  <a:close/>
                </a:path>
                <a:path w="833754" h="833754">
                  <a:moveTo>
                    <a:pt x="534987" y="78359"/>
                  </a:moveTo>
                  <a:lnTo>
                    <a:pt x="507682" y="41478"/>
                  </a:lnTo>
                  <a:lnTo>
                    <a:pt x="495046" y="39230"/>
                  </a:lnTo>
                  <a:lnTo>
                    <a:pt x="204228" y="39357"/>
                  </a:lnTo>
                  <a:lnTo>
                    <a:pt x="205168" y="47078"/>
                  </a:lnTo>
                  <a:lnTo>
                    <a:pt x="206311" y="53886"/>
                  </a:lnTo>
                  <a:lnTo>
                    <a:pt x="206971" y="64897"/>
                  </a:lnTo>
                  <a:lnTo>
                    <a:pt x="208457" y="66154"/>
                  </a:lnTo>
                  <a:lnTo>
                    <a:pt x="498475" y="65951"/>
                  </a:lnTo>
                  <a:lnTo>
                    <a:pt x="504304" y="68326"/>
                  </a:lnTo>
                  <a:lnTo>
                    <a:pt x="507492" y="78600"/>
                  </a:lnTo>
                  <a:lnTo>
                    <a:pt x="508990" y="79108"/>
                  </a:lnTo>
                  <a:lnTo>
                    <a:pt x="516470" y="78917"/>
                  </a:lnTo>
                  <a:lnTo>
                    <a:pt x="534441" y="79006"/>
                  </a:lnTo>
                  <a:lnTo>
                    <a:pt x="534987" y="78359"/>
                  </a:lnTo>
                  <a:close/>
                </a:path>
                <a:path w="833754" h="833754">
                  <a:moveTo>
                    <a:pt x="599046" y="273862"/>
                  </a:moveTo>
                  <a:lnTo>
                    <a:pt x="598957" y="173151"/>
                  </a:lnTo>
                  <a:lnTo>
                    <a:pt x="598449" y="134531"/>
                  </a:lnTo>
                  <a:lnTo>
                    <a:pt x="597090" y="130924"/>
                  </a:lnTo>
                  <a:lnTo>
                    <a:pt x="591604" y="120523"/>
                  </a:lnTo>
                  <a:lnTo>
                    <a:pt x="582612" y="111810"/>
                  </a:lnTo>
                  <a:lnTo>
                    <a:pt x="571258" y="106184"/>
                  </a:lnTo>
                  <a:lnTo>
                    <a:pt x="560095" y="104482"/>
                  </a:lnTo>
                  <a:lnTo>
                    <a:pt x="559841" y="104444"/>
                  </a:lnTo>
                  <a:lnTo>
                    <a:pt x="558317" y="104203"/>
                  </a:lnTo>
                  <a:lnTo>
                    <a:pt x="411149" y="104444"/>
                  </a:lnTo>
                  <a:lnTo>
                    <a:pt x="213791" y="104394"/>
                  </a:lnTo>
                  <a:lnTo>
                    <a:pt x="212623" y="104482"/>
                  </a:lnTo>
                  <a:lnTo>
                    <a:pt x="209029" y="104216"/>
                  </a:lnTo>
                  <a:lnTo>
                    <a:pt x="208153" y="105346"/>
                  </a:lnTo>
                  <a:lnTo>
                    <a:pt x="208280" y="131025"/>
                  </a:lnTo>
                  <a:lnTo>
                    <a:pt x="460349" y="131025"/>
                  </a:lnTo>
                  <a:lnTo>
                    <a:pt x="566140" y="130949"/>
                  </a:lnTo>
                  <a:lnTo>
                    <a:pt x="572579" y="137198"/>
                  </a:lnTo>
                  <a:lnTo>
                    <a:pt x="572516" y="147523"/>
                  </a:lnTo>
                  <a:lnTo>
                    <a:pt x="572389" y="279501"/>
                  </a:lnTo>
                  <a:lnTo>
                    <a:pt x="574840" y="279171"/>
                  </a:lnTo>
                  <a:lnTo>
                    <a:pt x="576554" y="279006"/>
                  </a:lnTo>
                  <a:lnTo>
                    <a:pt x="583755" y="277685"/>
                  </a:lnTo>
                  <a:lnTo>
                    <a:pt x="589229" y="276326"/>
                  </a:lnTo>
                  <a:lnTo>
                    <a:pt x="598220" y="275297"/>
                  </a:lnTo>
                  <a:lnTo>
                    <a:pt x="599046" y="273862"/>
                  </a:lnTo>
                  <a:close/>
                </a:path>
                <a:path w="833754" h="833754">
                  <a:moveTo>
                    <a:pt x="833285" y="743381"/>
                  </a:moveTo>
                  <a:lnTo>
                    <a:pt x="833259" y="742111"/>
                  </a:lnTo>
                  <a:lnTo>
                    <a:pt x="833018" y="726871"/>
                  </a:lnTo>
                  <a:lnTo>
                    <a:pt x="832916" y="670991"/>
                  </a:lnTo>
                  <a:lnTo>
                    <a:pt x="832091" y="665911"/>
                  </a:lnTo>
                  <a:lnTo>
                    <a:pt x="830338" y="660831"/>
                  </a:lnTo>
                  <a:lnTo>
                    <a:pt x="824331" y="648131"/>
                  </a:lnTo>
                  <a:lnTo>
                    <a:pt x="815936" y="637971"/>
                  </a:lnTo>
                  <a:lnTo>
                    <a:pt x="806665" y="631393"/>
                  </a:lnTo>
                  <a:lnTo>
                    <a:pt x="806665" y="740841"/>
                  </a:lnTo>
                  <a:lnTo>
                    <a:pt x="805573" y="742111"/>
                  </a:lnTo>
                  <a:lnTo>
                    <a:pt x="760793" y="742111"/>
                  </a:lnTo>
                  <a:lnTo>
                    <a:pt x="760793" y="789101"/>
                  </a:lnTo>
                  <a:lnTo>
                    <a:pt x="760463" y="801801"/>
                  </a:lnTo>
                  <a:lnTo>
                    <a:pt x="754989" y="806881"/>
                  </a:lnTo>
                  <a:lnTo>
                    <a:pt x="468426" y="806881"/>
                  </a:lnTo>
                  <a:lnTo>
                    <a:pt x="462953" y="801801"/>
                  </a:lnTo>
                  <a:lnTo>
                    <a:pt x="462559" y="785291"/>
                  </a:lnTo>
                  <a:lnTo>
                    <a:pt x="462826" y="780211"/>
                  </a:lnTo>
                  <a:lnTo>
                    <a:pt x="462495" y="770051"/>
                  </a:lnTo>
                  <a:lnTo>
                    <a:pt x="463765" y="768781"/>
                  </a:lnTo>
                  <a:lnTo>
                    <a:pt x="760730" y="768781"/>
                  </a:lnTo>
                  <a:lnTo>
                    <a:pt x="760793" y="789101"/>
                  </a:lnTo>
                  <a:lnTo>
                    <a:pt x="760793" y="742111"/>
                  </a:lnTo>
                  <a:lnTo>
                    <a:pt x="416902" y="742111"/>
                  </a:lnTo>
                  <a:lnTo>
                    <a:pt x="416966" y="679881"/>
                  </a:lnTo>
                  <a:lnTo>
                    <a:pt x="419036" y="668451"/>
                  </a:lnTo>
                  <a:lnTo>
                    <a:pt x="424611" y="659561"/>
                  </a:lnTo>
                  <a:lnTo>
                    <a:pt x="433298" y="654481"/>
                  </a:lnTo>
                  <a:lnTo>
                    <a:pt x="444715" y="651941"/>
                  </a:lnTo>
                  <a:lnTo>
                    <a:pt x="556996" y="651941"/>
                  </a:lnTo>
                  <a:lnTo>
                    <a:pt x="562229" y="644321"/>
                  </a:lnTo>
                  <a:lnTo>
                    <a:pt x="561771" y="635431"/>
                  </a:lnTo>
                  <a:lnTo>
                    <a:pt x="561581" y="630351"/>
                  </a:lnTo>
                  <a:lnTo>
                    <a:pt x="561416" y="603681"/>
                  </a:lnTo>
                  <a:lnTo>
                    <a:pt x="562330" y="602411"/>
                  </a:lnTo>
                  <a:lnTo>
                    <a:pt x="569925" y="603681"/>
                  </a:lnTo>
                  <a:lnTo>
                    <a:pt x="574421" y="602411"/>
                  </a:lnTo>
                  <a:lnTo>
                    <a:pt x="585838" y="602411"/>
                  </a:lnTo>
                  <a:lnTo>
                    <a:pt x="591477" y="594791"/>
                  </a:lnTo>
                  <a:lnTo>
                    <a:pt x="590461" y="588441"/>
                  </a:lnTo>
                  <a:lnTo>
                    <a:pt x="588683" y="575741"/>
                  </a:lnTo>
                  <a:lnTo>
                    <a:pt x="586778" y="564311"/>
                  </a:lnTo>
                  <a:lnTo>
                    <a:pt x="584771" y="552881"/>
                  </a:lnTo>
                  <a:lnTo>
                    <a:pt x="582650" y="540181"/>
                  </a:lnTo>
                  <a:lnTo>
                    <a:pt x="582079" y="537641"/>
                  </a:lnTo>
                  <a:lnTo>
                    <a:pt x="578142" y="531291"/>
                  </a:lnTo>
                  <a:lnTo>
                    <a:pt x="580732" y="532561"/>
                  </a:lnTo>
                  <a:lnTo>
                    <a:pt x="580339" y="531291"/>
                  </a:lnTo>
                  <a:lnTo>
                    <a:pt x="578319" y="524941"/>
                  </a:lnTo>
                  <a:lnTo>
                    <a:pt x="576275" y="517321"/>
                  </a:lnTo>
                  <a:lnTo>
                    <a:pt x="552132" y="471601"/>
                  </a:lnTo>
                  <a:lnTo>
                    <a:pt x="543331" y="458901"/>
                  </a:lnTo>
                  <a:lnTo>
                    <a:pt x="538492" y="451281"/>
                  </a:lnTo>
                  <a:lnTo>
                    <a:pt x="534720" y="443661"/>
                  </a:lnTo>
                  <a:lnTo>
                    <a:pt x="531914" y="434771"/>
                  </a:lnTo>
                  <a:lnTo>
                    <a:pt x="529983" y="425881"/>
                  </a:lnTo>
                  <a:lnTo>
                    <a:pt x="528789" y="405561"/>
                  </a:lnTo>
                  <a:lnTo>
                    <a:pt x="531914" y="387781"/>
                  </a:lnTo>
                  <a:lnTo>
                    <a:pt x="551002" y="353491"/>
                  </a:lnTo>
                  <a:lnTo>
                    <a:pt x="586778" y="330631"/>
                  </a:lnTo>
                  <a:lnTo>
                    <a:pt x="601256" y="328091"/>
                  </a:lnTo>
                  <a:lnTo>
                    <a:pt x="624357" y="328091"/>
                  </a:lnTo>
                  <a:lnTo>
                    <a:pt x="662724" y="345871"/>
                  </a:lnTo>
                  <a:lnTo>
                    <a:pt x="686003" y="376351"/>
                  </a:lnTo>
                  <a:lnTo>
                    <a:pt x="692873" y="405561"/>
                  </a:lnTo>
                  <a:lnTo>
                    <a:pt x="692467" y="420801"/>
                  </a:lnTo>
                  <a:lnTo>
                    <a:pt x="689813" y="434771"/>
                  </a:lnTo>
                  <a:lnTo>
                    <a:pt x="684949" y="447471"/>
                  </a:lnTo>
                  <a:lnTo>
                    <a:pt x="678332" y="458901"/>
                  </a:lnTo>
                  <a:lnTo>
                    <a:pt x="670458" y="470331"/>
                  </a:lnTo>
                  <a:lnTo>
                    <a:pt x="662178" y="483031"/>
                  </a:lnTo>
                  <a:lnTo>
                    <a:pt x="645312" y="524941"/>
                  </a:lnTo>
                  <a:lnTo>
                    <a:pt x="637806" y="556691"/>
                  </a:lnTo>
                  <a:lnTo>
                    <a:pt x="635558" y="566851"/>
                  </a:lnTo>
                  <a:lnTo>
                    <a:pt x="634123" y="573201"/>
                  </a:lnTo>
                  <a:lnTo>
                    <a:pt x="633590" y="580821"/>
                  </a:lnTo>
                  <a:lnTo>
                    <a:pt x="632218" y="596061"/>
                  </a:lnTo>
                  <a:lnTo>
                    <a:pt x="637527" y="602411"/>
                  </a:lnTo>
                  <a:lnTo>
                    <a:pt x="648982" y="602411"/>
                  </a:lnTo>
                  <a:lnTo>
                    <a:pt x="653224" y="603681"/>
                  </a:lnTo>
                  <a:lnTo>
                    <a:pt x="661212" y="602411"/>
                  </a:lnTo>
                  <a:lnTo>
                    <a:pt x="662051" y="603681"/>
                  </a:lnTo>
                  <a:lnTo>
                    <a:pt x="661987" y="630351"/>
                  </a:lnTo>
                  <a:lnTo>
                    <a:pt x="661797" y="635431"/>
                  </a:lnTo>
                  <a:lnTo>
                    <a:pt x="661263" y="644321"/>
                  </a:lnTo>
                  <a:lnTo>
                    <a:pt x="667067" y="651941"/>
                  </a:lnTo>
                  <a:lnTo>
                    <a:pt x="778344" y="651941"/>
                  </a:lnTo>
                  <a:lnTo>
                    <a:pt x="789749" y="654481"/>
                  </a:lnTo>
                  <a:lnTo>
                    <a:pt x="798652" y="659561"/>
                  </a:lnTo>
                  <a:lnTo>
                    <a:pt x="804443" y="668451"/>
                  </a:lnTo>
                  <a:lnTo>
                    <a:pt x="806526" y="679881"/>
                  </a:lnTo>
                  <a:lnTo>
                    <a:pt x="806551" y="726871"/>
                  </a:lnTo>
                  <a:lnTo>
                    <a:pt x="806665" y="740841"/>
                  </a:lnTo>
                  <a:lnTo>
                    <a:pt x="806665" y="631393"/>
                  </a:lnTo>
                  <a:lnTo>
                    <a:pt x="805205" y="630351"/>
                  </a:lnTo>
                  <a:lnTo>
                    <a:pt x="792226" y="626541"/>
                  </a:lnTo>
                  <a:lnTo>
                    <a:pt x="785317" y="625271"/>
                  </a:lnTo>
                  <a:lnTo>
                    <a:pt x="690092" y="625271"/>
                  </a:lnTo>
                  <a:lnTo>
                    <a:pt x="688949" y="624001"/>
                  </a:lnTo>
                  <a:lnTo>
                    <a:pt x="682879" y="584631"/>
                  </a:lnTo>
                  <a:lnTo>
                    <a:pt x="668896" y="577011"/>
                  </a:lnTo>
                  <a:lnTo>
                    <a:pt x="666686" y="575741"/>
                  </a:lnTo>
                  <a:lnTo>
                    <a:pt x="661098" y="575741"/>
                  </a:lnTo>
                  <a:lnTo>
                    <a:pt x="665835" y="554151"/>
                  </a:lnTo>
                  <a:lnTo>
                    <a:pt x="681621" y="504621"/>
                  </a:lnTo>
                  <a:lnTo>
                    <a:pt x="698207" y="479221"/>
                  </a:lnTo>
                  <a:lnTo>
                    <a:pt x="706132" y="466521"/>
                  </a:lnTo>
                  <a:lnTo>
                    <a:pt x="712266" y="455091"/>
                  </a:lnTo>
                  <a:lnTo>
                    <a:pt x="716826" y="441121"/>
                  </a:lnTo>
                  <a:lnTo>
                    <a:pt x="720013" y="427151"/>
                  </a:lnTo>
                  <a:lnTo>
                    <a:pt x="721207" y="416991"/>
                  </a:lnTo>
                  <a:lnTo>
                    <a:pt x="721131" y="406831"/>
                  </a:lnTo>
                  <a:lnTo>
                    <a:pt x="710069" y="363651"/>
                  </a:lnTo>
                  <a:lnTo>
                    <a:pt x="684250" y="328091"/>
                  </a:lnTo>
                  <a:lnTo>
                    <a:pt x="648868" y="306501"/>
                  </a:lnTo>
                  <a:lnTo>
                    <a:pt x="618197" y="300151"/>
                  </a:lnTo>
                  <a:lnTo>
                    <a:pt x="597128" y="300151"/>
                  </a:lnTo>
                  <a:lnTo>
                    <a:pt x="556907" y="314121"/>
                  </a:lnTo>
                  <a:lnTo>
                    <a:pt x="524662" y="342061"/>
                  </a:lnTo>
                  <a:lnTo>
                    <a:pt x="505244" y="381431"/>
                  </a:lnTo>
                  <a:lnTo>
                    <a:pt x="501103" y="414451"/>
                  </a:lnTo>
                  <a:lnTo>
                    <a:pt x="501192" y="422071"/>
                  </a:lnTo>
                  <a:lnTo>
                    <a:pt x="503186" y="429691"/>
                  </a:lnTo>
                  <a:lnTo>
                    <a:pt x="504736" y="438581"/>
                  </a:lnTo>
                  <a:lnTo>
                    <a:pt x="507657" y="448741"/>
                  </a:lnTo>
                  <a:lnTo>
                    <a:pt x="511911" y="460171"/>
                  </a:lnTo>
                  <a:lnTo>
                    <a:pt x="517410" y="470331"/>
                  </a:lnTo>
                  <a:lnTo>
                    <a:pt x="524052" y="479221"/>
                  </a:lnTo>
                  <a:lnTo>
                    <a:pt x="535749" y="495731"/>
                  </a:lnTo>
                  <a:lnTo>
                    <a:pt x="545160" y="513511"/>
                  </a:lnTo>
                  <a:lnTo>
                    <a:pt x="552323" y="532561"/>
                  </a:lnTo>
                  <a:lnTo>
                    <a:pt x="557263" y="551611"/>
                  </a:lnTo>
                  <a:lnTo>
                    <a:pt x="561733" y="575741"/>
                  </a:lnTo>
                  <a:lnTo>
                    <a:pt x="549021" y="578281"/>
                  </a:lnTo>
                  <a:lnTo>
                    <a:pt x="540346" y="585901"/>
                  </a:lnTo>
                  <a:lnTo>
                    <a:pt x="535495" y="594791"/>
                  </a:lnTo>
                  <a:lnTo>
                    <a:pt x="534263" y="607491"/>
                  </a:lnTo>
                  <a:lnTo>
                    <a:pt x="534441" y="611301"/>
                  </a:lnTo>
                  <a:lnTo>
                    <a:pt x="534073" y="616381"/>
                  </a:lnTo>
                  <a:lnTo>
                    <a:pt x="534746" y="624001"/>
                  </a:lnTo>
                  <a:lnTo>
                    <a:pt x="533171" y="625271"/>
                  </a:lnTo>
                  <a:lnTo>
                    <a:pt x="436473" y="625271"/>
                  </a:lnTo>
                  <a:lnTo>
                    <a:pt x="430644" y="626541"/>
                  </a:lnTo>
                  <a:lnTo>
                    <a:pt x="393026" y="659561"/>
                  </a:lnTo>
                  <a:lnTo>
                    <a:pt x="390334" y="676071"/>
                  </a:lnTo>
                  <a:lnTo>
                    <a:pt x="390398" y="726871"/>
                  </a:lnTo>
                  <a:lnTo>
                    <a:pt x="390156" y="743381"/>
                  </a:lnTo>
                  <a:lnTo>
                    <a:pt x="392201" y="752271"/>
                  </a:lnTo>
                  <a:lnTo>
                    <a:pt x="397992" y="761161"/>
                  </a:lnTo>
                  <a:lnTo>
                    <a:pt x="406298" y="767511"/>
                  </a:lnTo>
                  <a:lnTo>
                    <a:pt x="415848" y="768781"/>
                  </a:lnTo>
                  <a:lnTo>
                    <a:pt x="434771" y="768781"/>
                  </a:lnTo>
                  <a:lnTo>
                    <a:pt x="435711" y="770051"/>
                  </a:lnTo>
                  <a:lnTo>
                    <a:pt x="435457" y="781481"/>
                  </a:lnTo>
                  <a:lnTo>
                    <a:pt x="435241" y="789101"/>
                  </a:lnTo>
                  <a:lnTo>
                    <a:pt x="436054" y="800531"/>
                  </a:lnTo>
                  <a:lnTo>
                    <a:pt x="464654" y="832281"/>
                  </a:lnTo>
                  <a:lnTo>
                    <a:pt x="477418" y="833551"/>
                  </a:lnTo>
                  <a:lnTo>
                    <a:pt x="757821" y="833551"/>
                  </a:lnTo>
                  <a:lnTo>
                    <a:pt x="785710" y="806881"/>
                  </a:lnTo>
                  <a:lnTo>
                    <a:pt x="787958" y="780211"/>
                  </a:lnTo>
                  <a:lnTo>
                    <a:pt x="787730" y="770051"/>
                  </a:lnTo>
                  <a:lnTo>
                    <a:pt x="788606" y="768781"/>
                  </a:lnTo>
                  <a:lnTo>
                    <a:pt x="807364" y="768781"/>
                  </a:lnTo>
                  <a:lnTo>
                    <a:pt x="817041" y="767511"/>
                  </a:lnTo>
                  <a:lnTo>
                    <a:pt x="825423" y="761161"/>
                  </a:lnTo>
                  <a:lnTo>
                    <a:pt x="831253" y="752271"/>
                  </a:lnTo>
                  <a:lnTo>
                    <a:pt x="833285" y="743381"/>
                  </a:lnTo>
                  <a:close/>
                </a:path>
              </a:pathLst>
            </a:custGeom>
            <a:solidFill>
              <a:srgbClr val="FFFFFF"/>
            </a:solidFill>
          </p:spPr>
          <p:txBody>
            <a:bodyPr wrap="square" lIns="0" tIns="0" rIns="0" bIns="0" rtlCol="0"/>
            <a:lstStyle/>
            <a:p>
              <a:endParaRPr/>
            </a:p>
          </p:txBody>
        </p:sp>
        <p:pic>
          <p:nvPicPr>
            <p:cNvPr id="21" name="object 8">
              <a:extLst>
                <a:ext uri="{FF2B5EF4-FFF2-40B4-BE49-F238E27FC236}">
                  <a16:creationId xmlns:a16="http://schemas.microsoft.com/office/drawing/2014/main" id="{B1EC943B-2108-2590-B1D2-EED0FCB40FC2}"/>
                </a:ext>
              </a:extLst>
            </p:cNvPr>
            <p:cNvPicPr/>
            <p:nvPr/>
          </p:nvPicPr>
          <p:blipFill>
            <a:blip r:embed="rId4" cstate="print"/>
            <a:stretch>
              <a:fillRect/>
            </a:stretch>
          </p:blipFill>
          <p:spPr>
            <a:xfrm>
              <a:off x="3397160" y="8403544"/>
              <a:ext cx="104972" cy="105483"/>
            </a:xfrm>
            <a:prstGeom prst="rect">
              <a:avLst/>
            </a:prstGeom>
          </p:spPr>
        </p:pic>
        <p:sp>
          <p:nvSpPr>
            <p:cNvPr id="22" name="object 9">
              <a:extLst>
                <a:ext uri="{FF2B5EF4-FFF2-40B4-BE49-F238E27FC236}">
                  <a16:creationId xmlns:a16="http://schemas.microsoft.com/office/drawing/2014/main" id="{0960D49E-BE01-E798-CE7A-855F616617DB}"/>
                </a:ext>
              </a:extLst>
            </p:cNvPr>
            <p:cNvSpPr/>
            <p:nvPr/>
          </p:nvSpPr>
          <p:spPr>
            <a:xfrm>
              <a:off x="3280426" y="8728707"/>
              <a:ext cx="339090" cy="27940"/>
            </a:xfrm>
            <a:custGeom>
              <a:avLst/>
              <a:gdLst/>
              <a:ahLst/>
              <a:cxnLst/>
              <a:rect l="l" t="t" r="r" b="b"/>
              <a:pathLst>
                <a:path w="339089" h="27940">
                  <a:moveTo>
                    <a:pt x="26606" y="6007"/>
                  </a:moveTo>
                  <a:lnTo>
                    <a:pt x="21158" y="292"/>
                  </a:lnTo>
                  <a:lnTo>
                    <a:pt x="5715" y="114"/>
                  </a:lnTo>
                  <a:lnTo>
                    <a:pt x="38" y="5753"/>
                  </a:lnTo>
                  <a:lnTo>
                    <a:pt x="0" y="21564"/>
                  </a:lnTo>
                  <a:lnTo>
                    <a:pt x="5397" y="27241"/>
                  </a:lnTo>
                  <a:lnTo>
                    <a:pt x="20853" y="27393"/>
                  </a:lnTo>
                  <a:lnTo>
                    <a:pt x="26568" y="21742"/>
                  </a:lnTo>
                  <a:lnTo>
                    <a:pt x="26581" y="13843"/>
                  </a:lnTo>
                  <a:lnTo>
                    <a:pt x="26606" y="6007"/>
                  </a:lnTo>
                  <a:close/>
                </a:path>
                <a:path w="339089" h="27940">
                  <a:moveTo>
                    <a:pt x="78638" y="21590"/>
                  </a:moveTo>
                  <a:lnTo>
                    <a:pt x="78613" y="13550"/>
                  </a:lnTo>
                  <a:lnTo>
                    <a:pt x="78587" y="5854"/>
                  </a:lnTo>
                  <a:lnTo>
                    <a:pt x="72974" y="215"/>
                  </a:lnTo>
                  <a:lnTo>
                    <a:pt x="57518" y="203"/>
                  </a:lnTo>
                  <a:lnTo>
                    <a:pt x="52006" y="5905"/>
                  </a:lnTo>
                  <a:lnTo>
                    <a:pt x="52082" y="21653"/>
                  </a:lnTo>
                  <a:lnTo>
                    <a:pt x="57696" y="27305"/>
                  </a:lnTo>
                  <a:lnTo>
                    <a:pt x="73101" y="27317"/>
                  </a:lnTo>
                  <a:lnTo>
                    <a:pt x="78638" y="21590"/>
                  </a:lnTo>
                  <a:close/>
                </a:path>
                <a:path w="339089" h="27940">
                  <a:moveTo>
                    <a:pt x="130657" y="5829"/>
                  </a:moveTo>
                  <a:lnTo>
                    <a:pt x="125044" y="152"/>
                  </a:lnTo>
                  <a:lnTo>
                    <a:pt x="109601" y="254"/>
                  </a:lnTo>
                  <a:lnTo>
                    <a:pt x="104076" y="5930"/>
                  </a:lnTo>
                  <a:lnTo>
                    <a:pt x="104076" y="13690"/>
                  </a:lnTo>
                  <a:lnTo>
                    <a:pt x="104063" y="21653"/>
                  </a:lnTo>
                  <a:lnTo>
                    <a:pt x="109689" y="27368"/>
                  </a:lnTo>
                  <a:lnTo>
                    <a:pt x="125095" y="27254"/>
                  </a:lnTo>
                  <a:lnTo>
                    <a:pt x="130619" y="21564"/>
                  </a:lnTo>
                  <a:lnTo>
                    <a:pt x="130657" y="5829"/>
                  </a:lnTo>
                  <a:close/>
                </a:path>
                <a:path w="339089" h="27940">
                  <a:moveTo>
                    <a:pt x="182702" y="21602"/>
                  </a:moveTo>
                  <a:lnTo>
                    <a:pt x="182664" y="13563"/>
                  </a:lnTo>
                  <a:lnTo>
                    <a:pt x="182638" y="5854"/>
                  </a:lnTo>
                  <a:lnTo>
                    <a:pt x="177038" y="215"/>
                  </a:lnTo>
                  <a:lnTo>
                    <a:pt x="161594" y="190"/>
                  </a:lnTo>
                  <a:lnTo>
                    <a:pt x="156057" y="5892"/>
                  </a:lnTo>
                  <a:lnTo>
                    <a:pt x="156133" y="21628"/>
                  </a:lnTo>
                  <a:lnTo>
                    <a:pt x="161734" y="27292"/>
                  </a:lnTo>
                  <a:lnTo>
                    <a:pt x="177152" y="27330"/>
                  </a:lnTo>
                  <a:lnTo>
                    <a:pt x="182702" y="21602"/>
                  </a:lnTo>
                  <a:close/>
                </a:path>
                <a:path w="339089" h="27940">
                  <a:moveTo>
                    <a:pt x="234696" y="21399"/>
                  </a:moveTo>
                  <a:lnTo>
                    <a:pt x="234530" y="14071"/>
                  </a:lnTo>
                  <a:lnTo>
                    <a:pt x="234340" y="5753"/>
                  </a:lnTo>
                  <a:lnTo>
                    <a:pt x="228155" y="0"/>
                  </a:lnTo>
                  <a:lnTo>
                    <a:pt x="213271" y="457"/>
                  </a:lnTo>
                  <a:lnTo>
                    <a:pt x="208000" y="6946"/>
                  </a:lnTo>
                  <a:lnTo>
                    <a:pt x="208254" y="21399"/>
                  </a:lnTo>
                  <a:lnTo>
                    <a:pt x="214287" y="27381"/>
                  </a:lnTo>
                  <a:lnTo>
                    <a:pt x="228765" y="27241"/>
                  </a:lnTo>
                  <a:lnTo>
                    <a:pt x="234696" y="21399"/>
                  </a:lnTo>
                  <a:close/>
                </a:path>
                <a:path w="339089" h="27940">
                  <a:moveTo>
                    <a:pt x="286727" y="5803"/>
                  </a:moveTo>
                  <a:lnTo>
                    <a:pt x="281114" y="152"/>
                  </a:lnTo>
                  <a:lnTo>
                    <a:pt x="265684" y="203"/>
                  </a:lnTo>
                  <a:lnTo>
                    <a:pt x="260146" y="5930"/>
                  </a:lnTo>
                  <a:lnTo>
                    <a:pt x="260159" y="21704"/>
                  </a:lnTo>
                  <a:lnTo>
                    <a:pt x="265811" y="27381"/>
                  </a:lnTo>
                  <a:lnTo>
                    <a:pt x="281216" y="27241"/>
                  </a:lnTo>
                  <a:lnTo>
                    <a:pt x="286727" y="21526"/>
                  </a:lnTo>
                  <a:lnTo>
                    <a:pt x="286727" y="13754"/>
                  </a:lnTo>
                  <a:lnTo>
                    <a:pt x="286727" y="5803"/>
                  </a:lnTo>
                  <a:close/>
                </a:path>
                <a:path w="339089" h="27940">
                  <a:moveTo>
                    <a:pt x="338785" y="5867"/>
                  </a:moveTo>
                  <a:lnTo>
                    <a:pt x="333209" y="177"/>
                  </a:lnTo>
                  <a:lnTo>
                    <a:pt x="317779" y="241"/>
                  </a:lnTo>
                  <a:lnTo>
                    <a:pt x="312204" y="5892"/>
                  </a:lnTo>
                  <a:lnTo>
                    <a:pt x="312153" y="21615"/>
                  </a:lnTo>
                  <a:lnTo>
                    <a:pt x="317741" y="27343"/>
                  </a:lnTo>
                  <a:lnTo>
                    <a:pt x="333146" y="27279"/>
                  </a:lnTo>
                  <a:lnTo>
                    <a:pt x="338721" y="21602"/>
                  </a:lnTo>
                  <a:lnTo>
                    <a:pt x="338747" y="13881"/>
                  </a:lnTo>
                  <a:lnTo>
                    <a:pt x="338785" y="5867"/>
                  </a:lnTo>
                  <a:close/>
                </a:path>
              </a:pathLst>
            </a:custGeom>
            <a:solidFill>
              <a:srgbClr val="FFFFFF"/>
            </a:solidFill>
          </p:spPr>
          <p:txBody>
            <a:bodyPr wrap="square" lIns="0" tIns="0" rIns="0" bIns="0" rtlCol="0"/>
            <a:lstStyle/>
            <a:p>
              <a:endParaRPr/>
            </a:p>
          </p:txBody>
        </p:sp>
      </p:grpSp>
      <p:sp>
        <p:nvSpPr>
          <p:cNvPr id="2" name="object 60">
            <a:extLst>
              <a:ext uri="{FF2B5EF4-FFF2-40B4-BE49-F238E27FC236}">
                <a16:creationId xmlns:a16="http://schemas.microsoft.com/office/drawing/2014/main" id="{EF563A8E-F848-C83F-55C8-D2E767A1647F}"/>
              </a:ext>
            </a:extLst>
          </p:cNvPr>
          <p:cNvSpPr txBox="1">
            <a:spLocks/>
          </p:cNvSpPr>
          <p:nvPr/>
        </p:nvSpPr>
        <p:spPr>
          <a:xfrm>
            <a:off x="2282208" y="1570834"/>
            <a:ext cx="15539682" cy="935513"/>
          </a:xfrm>
          <a:prstGeom prst="rect">
            <a:avLst/>
          </a:prstGeom>
        </p:spPr>
        <p:txBody>
          <a:bodyPr vert="horz" wrap="square" lIns="0" tIns="12065" rIns="0" bIns="0" rtlCol="0">
            <a:spAutoFit/>
          </a:bodyPr>
          <a:lstStyle>
            <a:lvl1pPr>
              <a:defRPr sz="4950" b="1" i="0">
                <a:solidFill>
                  <a:schemeClr val="bg1"/>
                </a:solidFill>
                <a:latin typeface="Helvetica Neue"/>
                <a:ea typeface="+mj-ea"/>
                <a:cs typeface="Helvetica Neue"/>
              </a:defRPr>
            </a:lvl1pPr>
          </a:lstStyle>
          <a:p>
            <a:pPr marL="12700" algn="ctr">
              <a:spcBef>
                <a:spcPts val="95"/>
              </a:spcBef>
            </a:pPr>
            <a:r>
              <a:rPr lang="en-US" sz="6000">
                <a:latin typeface="Arial" panose="020B0604020202020204" pitchFamily="34" charset="0"/>
                <a:cs typeface="Arial" panose="020B0604020202020204" pitchFamily="34" charset="0"/>
              </a:rPr>
              <a:t>Key Performance Indicators</a:t>
            </a:r>
          </a:p>
        </p:txBody>
      </p:sp>
      <p:pic>
        <p:nvPicPr>
          <p:cNvPr id="3" name="Picture 2">
            <a:extLst>
              <a:ext uri="{FF2B5EF4-FFF2-40B4-BE49-F238E27FC236}">
                <a16:creationId xmlns:a16="http://schemas.microsoft.com/office/drawing/2014/main" id="{0A74B299-FBC4-94BE-9E0B-27656E852702}"/>
              </a:ext>
            </a:extLst>
          </p:cNvPr>
          <p:cNvPicPr>
            <a:picLocks noChangeAspect="1"/>
          </p:cNvPicPr>
          <p:nvPr/>
        </p:nvPicPr>
        <p:blipFill>
          <a:blip r:embed="rId5"/>
          <a:stretch>
            <a:fillRect/>
          </a:stretch>
        </p:blipFill>
        <p:spPr>
          <a:xfrm>
            <a:off x="7366003" y="2597563"/>
            <a:ext cx="5588000" cy="38100"/>
          </a:xfrm>
          <a:prstGeom prst="rect">
            <a:avLst/>
          </a:prstGeom>
        </p:spPr>
      </p:pic>
      <p:pic>
        <p:nvPicPr>
          <p:cNvPr id="6" name="Picture 5">
            <a:extLst>
              <a:ext uri="{FF2B5EF4-FFF2-40B4-BE49-F238E27FC236}">
                <a16:creationId xmlns:a16="http://schemas.microsoft.com/office/drawing/2014/main" id="{3D9A29AC-0595-7472-0236-D2B1A1AC8E3B}"/>
              </a:ext>
            </a:extLst>
          </p:cNvPr>
          <p:cNvPicPr>
            <a:picLocks noChangeAspect="1"/>
          </p:cNvPicPr>
          <p:nvPr/>
        </p:nvPicPr>
        <p:blipFill>
          <a:blip r:embed="rId6"/>
          <a:stretch>
            <a:fillRect/>
          </a:stretch>
        </p:blipFill>
        <p:spPr>
          <a:xfrm>
            <a:off x="3391125" y="4269996"/>
            <a:ext cx="905225" cy="969123"/>
          </a:xfrm>
          <a:prstGeom prst="rect">
            <a:avLst/>
          </a:prstGeom>
        </p:spPr>
      </p:pic>
      <p:pic>
        <p:nvPicPr>
          <p:cNvPr id="13" name="Picture 12">
            <a:extLst>
              <a:ext uri="{FF2B5EF4-FFF2-40B4-BE49-F238E27FC236}">
                <a16:creationId xmlns:a16="http://schemas.microsoft.com/office/drawing/2014/main" id="{65034DE5-7A0C-30E9-3C99-34D2DA82598D}"/>
              </a:ext>
            </a:extLst>
          </p:cNvPr>
          <p:cNvPicPr>
            <a:picLocks noChangeAspect="1"/>
          </p:cNvPicPr>
          <p:nvPr/>
        </p:nvPicPr>
        <p:blipFill>
          <a:blip r:embed="rId7"/>
          <a:stretch>
            <a:fillRect/>
          </a:stretch>
        </p:blipFill>
        <p:spPr>
          <a:xfrm>
            <a:off x="610890" y="10429300"/>
            <a:ext cx="18882319" cy="45719"/>
          </a:xfrm>
          <a:prstGeom prst="rect">
            <a:avLst/>
          </a:prstGeom>
        </p:spPr>
      </p:pic>
    </p:spTree>
    <p:extLst>
      <p:ext uri="{BB962C8B-B14F-4D97-AF65-F5344CB8AC3E}">
        <p14:creationId xmlns:p14="http://schemas.microsoft.com/office/powerpoint/2010/main" val="2603085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344</TotalTime>
  <Words>788</Words>
  <Application>Microsoft Office PowerPoint</Application>
  <PresentationFormat>Custom</PresentationFormat>
  <Paragraphs>136</Paragraphs>
  <Slides>11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Nova</vt:lpstr>
      <vt:lpstr>Calibri</vt:lpstr>
      <vt:lpstr>Helvetica Neue</vt:lpstr>
      <vt:lpstr>HelveticaNeue-Medium</vt:lpstr>
      <vt:lpstr>Office Theme</vt:lpstr>
      <vt:lpstr>Investors’ Conference Call Q3 2024 November 11, 2024</vt:lpstr>
      <vt:lpstr>Economic Overview and Forecast</vt:lpstr>
      <vt:lpstr>Corporate Highlights</vt:lpstr>
      <vt:lpstr>PowerPoint Presentation</vt:lpstr>
      <vt:lpstr>Financial Highlights</vt:lpstr>
      <vt:lpstr>PowerPoint Presentation</vt:lpstr>
      <vt:lpstr>Financial Performance – YTD 30 September 2024</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G18549_BBK_Investor Presentation Template-V1</dc:title>
  <dc:creator>Zain AlZayani</dc:creator>
  <cp:lastModifiedBy>Mahmood Taheri</cp:lastModifiedBy>
  <cp:revision>75</cp:revision>
  <dcterms:created xsi:type="dcterms:W3CDTF">2023-07-17T13:56:55Z</dcterms:created>
  <dcterms:modified xsi:type="dcterms:W3CDTF">2024-11-10T06:06:05Z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2023-07-17T00:00:00Z</vt:filetime>
  </property>
  <property fmtid="{D5CDD505-2E9C-101B-9397-08002B2CF9AE}" pid="3" name="Creator">
    <vt:lpwstr>Adobe Illustrator 27.7 (Macintosh)</vt:lpwstr>
  </property>
  <property fmtid="{D5CDD505-2E9C-101B-9397-08002B2CF9AE}" pid="4" name="CreatorVersion">
    <vt:lpwstr>21.0.0</vt:lpwstr>
  </property>
  <property fmtid="{D5CDD505-2E9C-101B-9397-08002B2CF9AE}" pid="5" name="LastSaved">
    <vt:filetime>2023-07-17T00:00:00Z</vt:filetime>
  </property>
  <property fmtid="{D5CDD505-2E9C-101B-9397-08002B2CF9AE}" pid="6" name="Producer">
    <vt:lpwstr>Adobe PDF library 17.00</vt:lpwstr>
  </property>
  <property fmtid="{D5CDD505-2E9C-101B-9397-08002B2CF9AE}" pid="7" name="MSIP_Label_40cade73-da04-4bf2-9210-77f541d5d7ed_Enabled">
    <vt:lpwstr>true</vt:lpwstr>
  </property>
  <property fmtid="{D5CDD505-2E9C-101B-9397-08002B2CF9AE}" pid="8" name="MSIP_Label_40cade73-da04-4bf2-9210-77f541d5d7ed_SetDate">
    <vt:lpwstr>2024-05-09T07:22:37Z</vt:lpwstr>
  </property>
  <property fmtid="{D5CDD505-2E9C-101B-9397-08002B2CF9AE}" pid="9" name="MSIP_Label_40cade73-da04-4bf2-9210-77f541d5d7ed_Method">
    <vt:lpwstr>Standard</vt:lpwstr>
  </property>
  <property fmtid="{D5CDD505-2E9C-101B-9397-08002B2CF9AE}" pid="10" name="MSIP_Label_40cade73-da04-4bf2-9210-77f541d5d7ed_Name">
    <vt:lpwstr>Internal - داخلية</vt:lpwstr>
  </property>
  <property fmtid="{D5CDD505-2E9C-101B-9397-08002B2CF9AE}" pid="11" name="MSIP_Label_40cade73-da04-4bf2-9210-77f541d5d7ed_SiteId">
    <vt:lpwstr>c65209c9-7bcb-4212-9c68-49a3fc862752</vt:lpwstr>
  </property>
  <property fmtid="{D5CDD505-2E9C-101B-9397-08002B2CF9AE}" pid="12" name="MSIP_Label_40cade73-da04-4bf2-9210-77f541d5d7ed_ActionId">
    <vt:lpwstr>217f194b-af07-467a-aff9-af4ac7acc9e3</vt:lpwstr>
  </property>
  <property fmtid="{D5CDD505-2E9C-101B-9397-08002B2CF9AE}" pid="13" name="MSIP_Label_40cade73-da04-4bf2-9210-77f541d5d7ed_ContentBits">
    <vt:lpwstr>0</vt:lpwstr>
  </property>
</Properties>
</file>